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7.jpg"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9" r:id="rId1"/>
  </p:sldMasterIdLst>
  <p:notesMasterIdLst>
    <p:notesMasterId r:id="rId54"/>
  </p:notesMasterIdLst>
  <p:sldIdLst>
    <p:sldId id="256" r:id="rId2"/>
    <p:sldId id="264" r:id="rId3"/>
    <p:sldId id="257" r:id="rId4"/>
    <p:sldId id="313" r:id="rId5"/>
    <p:sldId id="266" r:id="rId6"/>
    <p:sldId id="272" r:id="rId7"/>
    <p:sldId id="270" r:id="rId8"/>
    <p:sldId id="268" r:id="rId9"/>
    <p:sldId id="271" r:id="rId10"/>
    <p:sldId id="322" r:id="rId11"/>
    <p:sldId id="273" r:id="rId12"/>
    <p:sldId id="274" r:id="rId13"/>
    <p:sldId id="281" r:id="rId14"/>
    <p:sldId id="282" r:id="rId15"/>
    <p:sldId id="283" r:id="rId16"/>
    <p:sldId id="284" r:id="rId17"/>
    <p:sldId id="275" r:id="rId18"/>
    <p:sldId id="315" r:id="rId19"/>
    <p:sldId id="287" r:id="rId20"/>
    <p:sldId id="286" r:id="rId21"/>
    <p:sldId id="311" r:id="rId22"/>
    <p:sldId id="285" r:id="rId23"/>
    <p:sldId id="291" r:id="rId24"/>
    <p:sldId id="299" r:id="rId25"/>
    <p:sldId id="312" r:id="rId26"/>
    <p:sldId id="296" r:id="rId27"/>
    <p:sldId id="276" r:id="rId28"/>
    <p:sldId id="301" r:id="rId29"/>
    <p:sldId id="303" r:id="rId30"/>
    <p:sldId id="302" r:id="rId31"/>
    <p:sldId id="324" r:id="rId32"/>
    <p:sldId id="305" r:id="rId33"/>
    <p:sldId id="325" r:id="rId34"/>
    <p:sldId id="306" r:id="rId35"/>
    <p:sldId id="307" r:id="rId36"/>
    <p:sldId id="323" r:id="rId37"/>
    <p:sldId id="278" r:id="rId38"/>
    <p:sldId id="328" r:id="rId39"/>
    <p:sldId id="330" r:id="rId40"/>
    <p:sldId id="279" r:id="rId41"/>
    <p:sldId id="280" r:id="rId42"/>
    <p:sldId id="331" r:id="rId43"/>
    <p:sldId id="332" r:id="rId44"/>
    <p:sldId id="334" r:id="rId45"/>
    <p:sldId id="333" r:id="rId46"/>
    <p:sldId id="336" r:id="rId47"/>
    <p:sldId id="297" r:id="rId48"/>
    <p:sldId id="320" r:id="rId49"/>
    <p:sldId id="316" r:id="rId50"/>
    <p:sldId id="319" r:id="rId51"/>
    <p:sldId id="329" r:id="rId52"/>
    <p:sldId id="335" r:id="rId53"/>
  </p:sldIdLst>
  <p:sldSz cx="9144000" cy="6858000" type="screen4x3"/>
  <p:notesSz cx="6858000" cy="9144000"/>
  <p:defaultTextStyle>
    <a:defPPr>
      <a:defRPr lang="en-AU"/>
    </a:defPPr>
    <a:lvl1pPr algn="l" rtl="0" fontAlgn="b">
      <a:spcBef>
        <a:spcPct val="0"/>
      </a:spcBef>
      <a:spcAft>
        <a:spcPct val="0"/>
      </a:spcAft>
      <a:defRPr sz="1000" kern="1200">
        <a:solidFill>
          <a:schemeClr val="bg1"/>
        </a:solidFill>
        <a:latin typeface="Arial" charset="0"/>
        <a:ea typeface="+mn-ea"/>
        <a:cs typeface="Arial" charset="0"/>
      </a:defRPr>
    </a:lvl1pPr>
    <a:lvl2pPr marL="457200" algn="l" rtl="0" fontAlgn="b">
      <a:spcBef>
        <a:spcPct val="0"/>
      </a:spcBef>
      <a:spcAft>
        <a:spcPct val="0"/>
      </a:spcAft>
      <a:defRPr sz="1000" kern="1200">
        <a:solidFill>
          <a:schemeClr val="bg1"/>
        </a:solidFill>
        <a:latin typeface="Arial" charset="0"/>
        <a:ea typeface="+mn-ea"/>
        <a:cs typeface="Arial" charset="0"/>
      </a:defRPr>
    </a:lvl2pPr>
    <a:lvl3pPr marL="914400" algn="l" rtl="0" fontAlgn="b">
      <a:spcBef>
        <a:spcPct val="0"/>
      </a:spcBef>
      <a:spcAft>
        <a:spcPct val="0"/>
      </a:spcAft>
      <a:defRPr sz="1000" kern="1200">
        <a:solidFill>
          <a:schemeClr val="bg1"/>
        </a:solidFill>
        <a:latin typeface="Arial" charset="0"/>
        <a:ea typeface="+mn-ea"/>
        <a:cs typeface="Arial" charset="0"/>
      </a:defRPr>
    </a:lvl3pPr>
    <a:lvl4pPr marL="1371600" algn="l" rtl="0" fontAlgn="b">
      <a:spcBef>
        <a:spcPct val="0"/>
      </a:spcBef>
      <a:spcAft>
        <a:spcPct val="0"/>
      </a:spcAft>
      <a:defRPr sz="1000" kern="1200">
        <a:solidFill>
          <a:schemeClr val="bg1"/>
        </a:solidFill>
        <a:latin typeface="Arial" charset="0"/>
        <a:ea typeface="+mn-ea"/>
        <a:cs typeface="Arial" charset="0"/>
      </a:defRPr>
    </a:lvl4pPr>
    <a:lvl5pPr marL="1828800" algn="l" rtl="0" fontAlgn="b">
      <a:spcBef>
        <a:spcPct val="0"/>
      </a:spcBef>
      <a:spcAft>
        <a:spcPct val="0"/>
      </a:spcAft>
      <a:defRPr sz="1000" kern="1200">
        <a:solidFill>
          <a:schemeClr val="bg1"/>
        </a:solidFill>
        <a:latin typeface="Arial" charset="0"/>
        <a:ea typeface="+mn-ea"/>
        <a:cs typeface="Arial" charset="0"/>
      </a:defRPr>
    </a:lvl5pPr>
    <a:lvl6pPr marL="2286000" algn="l" defTabSz="914400" rtl="0" eaLnBrk="1" latinLnBrk="0" hangingPunct="1">
      <a:defRPr sz="1000" kern="1200">
        <a:solidFill>
          <a:schemeClr val="bg1"/>
        </a:solidFill>
        <a:latin typeface="Arial" charset="0"/>
        <a:ea typeface="+mn-ea"/>
        <a:cs typeface="Arial" charset="0"/>
      </a:defRPr>
    </a:lvl6pPr>
    <a:lvl7pPr marL="2743200" algn="l" defTabSz="914400" rtl="0" eaLnBrk="1" latinLnBrk="0" hangingPunct="1">
      <a:defRPr sz="1000" kern="1200">
        <a:solidFill>
          <a:schemeClr val="bg1"/>
        </a:solidFill>
        <a:latin typeface="Arial" charset="0"/>
        <a:ea typeface="+mn-ea"/>
        <a:cs typeface="Arial" charset="0"/>
      </a:defRPr>
    </a:lvl7pPr>
    <a:lvl8pPr marL="3200400" algn="l" defTabSz="914400" rtl="0" eaLnBrk="1" latinLnBrk="0" hangingPunct="1">
      <a:defRPr sz="1000" kern="1200">
        <a:solidFill>
          <a:schemeClr val="bg1"/>
        </a:solidFill>
        <a:latin typeface="Arial" charset="0"/>
        <a:ea typeface="+mn-ea"/>
        <a:cs typeface="Arial" charset="0"/>
      </a:defRPr>
    </a:lvl8pPr>
    <a:lvl9pPr marL="3657600" algn="l" defTabSz="914400" rtl="0" eaLnBrk="1" latinLnBrk="0" hangingPunct="1">
      <a:defRPr sz="1000" kern="1200">
        <a:solidFill>
          <a:schemeClr val="bg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3224"/>
    <a:srgbClr val="FFFFFF"/>
    <a:srgbClr val="887E6E"/>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90" autoAdjust="0"/>
    <p:restoredTop sz="95037" autoAdjust="0"/>
  </p:normalViewPr>
  <p:slideViewPr>
    <p:cSldViewPr>
      <p:cViewPr varScale="1">
        <p:scale>
          <a:sx n="88" d="100"/>
          <a:sy n="88" d="100"/>
        </p:scale>
        <p:origin x="1542" y="78"/>
      </p:cViewPr>
      <p:guideLst>
        <p:guide orient="horz" pos="2160"/>
        <p:guide pos="2880"/>
      </p:guideLst>
    </p:cSldViewPr>
  </p:slideViewPr>
  <p:notesTextViewPr>
    <p:cViewPr>
      <p:scale>
        <a:sx n="3" d="2"/>
        <a:sy n="3" d="2"/>
      </p:scale>
      <p:origin x="0" y="0"/>
    </p:cViewPr>
  </p:notesTextViewPr>
  <p:notesViewPr>
    <p:cSldViewPr>
      <p:cViewPr varScale="1">
        <p:scale>
          <a:sx n="47" d="100"/>
          <a:sy n="47" d="100"/>
        </p:scale>
        <p:origin x="-130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fontAlgn="base">
              <a:defRPr sz="1200">
                <a:solidFill>
                  <a:schemeClr val="tx1"/>
                </a:solidFill>
              </a:defRPr>
            </a:lvl1pPr>
          </a:lstStyle>
          <a:p>
            <a:endParaRPr lang="en-AU"/>
          </a:p>
        </p:txBody>
      </p:sp>
      <p:sp>
        <p:nvSpPr>
          <p:cNvPr id="419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fontAlgn="base">
              <a:defRPr sz="1200">
                <a:solidFill>
                  <a:schemeClr val="tx1"/>
                </a:solidFill>
              </a:defRPr>
            </a:lvl1pPr>
          </a:lstStyle>
          <a:p>
            <a:endParaRPr lang="en-AU"/>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19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fontAlgn="base">
              <a:defRPr sz="1200">
                <a:solidFill>
                  <a:schemeClr val="tx1"/>
                </a:solidFill>
              </a:defRPr>
            </a:lvl1pPr>
          </a:lstStyle>
          <a:p>
            <a:endParaRPr lang="en-AU"/>
          </a:p>
        </p:txBody>
      </p:sp>
      <p:sp>
        <p:nvSpPr>
          <p:cNvPr id="419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fontAlgn="base">
              <a:defRPr sz="1200">
                <a:solidFill>
                  <a:schemeClr val="tx1"/>
                </a:solidFill>
              </a:defRPr>
            </a:lvl1pPr>
          </a:lstStyle>
          <a:p>
            <a:fld id="{9790B795-5884-413D-8EDE-ABA28CD1BB99}" type="slidenum">
              <a:rPr lang="en-AU"/>
              <a:pPr/>
              <a:t>‹#›</a:t>
            </a:fld>
            <a:endParaRPr lang="en-AU"/>
          </a:p>
        </p:txBody>
      </p:sp>
    </p:spTree>
    <p:extLst>
      <p:ext uri="{BB962C8B-B14F-4D97-AF65-F5344CB8AC3E}">
        <p14:creationId xmlns:p14="http://schemas.microsoft.com/office/powerpoint/2010/main" val="404824695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www.cancer.gov/Common/PopUps/popDefinition.aspx?id=557101&amp;version=Patient&amp;language=English" TargetMode="External"/><Relationship Id="rId13" Type="http://schemas.openxmlformats.org/officeDocument/2006/relationships/hyperlink" Target="http://www.cancer.gov/Common/PopUps/popDefinition.aspx?id=270740&amp;version=Patient&amp;language=English" TargetMode="External"/><Relationship Id="rId3" Type="http://schemas.openxmlformats.org/officeDocument/2006/relationships/hyperlink" Target="http://www.cancer.gov/Common/PopUps/popDefinition.aspx?id=518299&amp;version=Patient&amp;language=English" TargetMode="External"/><Relationship Id="rId7" Type="http://schemas.openxmlformats.org/officeDocument/2006/relationships/hyperlink" Target="http://www.cancer.gov/Common/PopUps/popDefinition.aspx?id=557102&amp;version=Patient&amp;language=English" TargetMode="External"/><Relationship Id="rId12" Type="http://schemas.openxmlformats.org/officeDocument/2006/relationships/hyperlink" Target="http://www.cancer.gov/Common/PopUps/popDefinition.aspx?id=439429&amp;version=Patient&amp;language=English"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www.cancer.gov/Common/PopUps/popDefinition.aspx?id=557104&amp;version=Patient&amp;language=English" TargetMode="External"/><Relationship Id="rId11" Type="http://schemas.openxmlformats.org/officeDocument/2006/relationships/hyperlink" Target="http://www.cancer.gov/Common/PopUps/popDefinition.aspx?id=463703&amp;version=Patient&amp;language=English" TargetMode="External"/><Relationship Id="rId5" Type="http://schemas.openxmlformats.org/officeDocument/2006/relationships/hyperlink" Target="http://www.cancer.gov/Common/PopUps/popDefinition.aspx?id=46274&amp;version=Patient&amp;language=English" TargetMode="External"/><Relationship Id="rId10" Type="http://schemas.openxmlformats.org/officeDocument/2006/relationships/hyperlink" Target="http://www.cancer.gov/Common/PopUps/popDefinition.aspx?id=44061&amp;version=Patient&amp;language=English" TargetMode="External"/><Relationship Id="rId4" Type="http://schemas.openxmlformats.org/officeDocument/2006/relationships/hyperlink" Target="http://www.cancer.gov/Common/PopUps/popDefinition.aspx?id=46476&amp;version=Patient&amp;language=English" TargetMode="External"/><Relationship Id="rId9" Type="http://schemas.openxmlformats.org/officeDocument/2006/relationships/hyperlink" Target="http://www.cancer.gov/Common/PopUps/popDefinition.aspx?id=557105&amp;version=Patient&amp;language=English" TargetMode="External"/><Relationship Id="rId14" Type="http://schemas.openxmlformats.org/officeDocument/2006/relationships/hyperlink" Target="http://www.cancer.gov/Common/PopUps/popDefinition.aspx?id=46566&amp;version=Patient&amp;language=English"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8B55-F623-4751-8E68-7D98EC5FC53A}" type="slidenum">
              <a:rPr lang="en-AU"/>
              <a:pPr/>
              <a:t>1</a:t>
            </a:fld>
            <a:endParaRPr lang="en-AU" dirty="0"/>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r>
              <a:rPr lang="en-AU" dirty="0"/>
              <a:t>Information to help you understand how the committees work and help you act as a student member.</a:t>
            </a:r>
          </a:p>
        </p:txBody>
      </p:sp>
    </p:spTree>
    <p:extLst>
      <p:ext uri="{BB962C8B-B14F-4D97-AF65-F5344CB8AC3E}">
        <p14:creationId xmlns:p14="http://schemas.microsoft.com/office/powerpoint/2010/main" val="311159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90B795-5884-413D-8EDE-ABA28CD1BB99}" type="slidenum">
              <a:rPr lang="en-AU" smtClean="0"/>
              <a:pPr/>
              <a:t>2</a:t>
            </a:fld>
            <a:endParaRPr lang="en-AU"/>
          </a:p>
        </p:txBody>
      </p:sp>
    </p:spTree>
    <p:extLst>
      <p:ext uri="{BB962C8B-B14F-4D97-AF65-F5344CB8AC3E}">
        <p14:creationId xmlns:p14="http://schemas.microsoft.com/office/powerpoint/2010/main" val="207162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422E6-6D50-4D29-A795-D702A6B23839}" type="slidenum">
              <a:rPr lang="en-AU"/>
              <a:pPr/>
              <a:t>3</a:t>
            </a:fld>
            <a:endParaRPr lang="en-AU"/>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r>
              <a:rPr lang="en-AU" b="1"/>
              <a:t>Overview:</a:t>
            </a:r>
          </a:p>
          <a:p>
            <a:r>
              <a:rPr lang="en-AU"/>
              <a:t>Committees, membership, agenda</a:t>
            </a:r>
          </a:p>
          <a:p>
            <a:r>
              <a:rPr lang="en-AU"/>
              <a:t>Meeting</a:t>
            </a:r>
          </a:p>
          <a:p>
            <a:r>
              <a:rPr lang="en-AU"/>
              <a:t>Following meeting:  “housekeeping”, questions</a:t>
            </a:r>
          </a:p>
        </p:txBody>
      </p:sp>
    </p:spTree>
    <p:extLst>
      <p:ext uri="{BB962C8B-B14F-4D97-AF65-F5344CB8AC3E}">
        <p14:creationId xmlns:p14="http://schemas.microsoft.com/office/powerpoint/2010/main" val="227900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E48347-6A9C-4F74-A552-0459E74AF676}" type="slidenum">
              <a:rPr lang="en-AU"/>
              <a:pPr/>
              <a:t>4</a:t>
            </a:fld>
            <a:endParaRPr lang="en-AU"/>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1903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9968DF-E3CB-4D34-851F-E4A07205B431}" type="slidenum">
              <a:rPr lang="en-AU"/>
              <a:pPr/>
              <a:t>18</a:t>
            </a:fld>
            <a:endParaRPr lang="en-AU"/>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r>
              <a:rPr lang="en-AU" b="1"/>
              <a:t>Overview:</a:t>
            </a:r>
          </a:p>
          <a:p>
            <a:r>
              <a:rPr lang="en-AU"/>
              <a:t>Committees, membership, agenda</a:t>
            </a:r>
          </a:p>
          <a:p>
            <a:r>
              <a:rPr lang="en-AU"/>
              <a:t>Meeting</a:t>
            </a:r>
          </a:p>
          <a:p>
            <a:r>
              <a:rPr lang="en-AU"/>
              <a:t>Following meeting:  “housekeeping”, questions</a:t>
            </a:r>
          </a:p>
        </p:txBody>
      </p:sp>
    </p:spTree>
    <p:extLst>
      <p:ext uri="{BB962C8B-B14F-4D97-AF65-F5344CB8AC3E}">
        <p14:creationId xmlns:p14="http://schemas.microsoft.com/office/powerpoint/2010/main" val="2156729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Arial" charset="0"/>
              </a:rPr>
              <a:t>"</a:t>
            </a:r>
            <a:r>
              <a:rPr lang="en-US" sz="1200" b="0" i="0" kern="1200" dirty="0" err="1" smtClean="0">
                <a:solidFill>
                  <a:schemeClr val="tx1"/>
                </a:solidFill>
                <a:effectLst/>
                <a:latin typeface="Arial" charset="0"/>
                <a:ea typeface="+mn-ea"/>
                <a:cs typeface="Arial" charset="0"/>
              </a:rPr>
              <a:t>Paranasal</a:t>
            </a:r>
            <a:r>
              <a:rPr lang="en-US" sz="1200" b="0" i="0" kern="1200" dirty="0" smtClean="0">
                <a:solidFill>
                  <a:schemeClr val="tx1"/>
                </a:solidFill>
                <a:effectLst/>
                <a:latin typeface="Arial" charset="0"/>
                <a:ea typeface="+mn-ea"/>
                <a:cs typeface="Arial" charset="0"/>
              </a:rPr>
              <a:t>" means near the nose. The </a:t>
            </a:r>
            <a:r>
              <a:rPr lang="en-US" sz="1200" b="0" i="0" u="none" strike="noStrike" kern="1200" dirty="0" err="1" smtClean="0">
                <a:solidFill>
                  <a:schemeClr val="tx1"/>
                </a:solidFill>
                <a:effectLst/>
                <a:latin typeface="Arial" charset="0"/>
                <a:ea typeface="+mn-ea"/>
                <a:cs typeface="Arial" charset="0"/>
                <a:hlinkClick r:id="rId3"/>
              </a:rPr>
              <a:t>paranasal</a:t>
            </a:r>
            <a:r>
              <a:rPr lang="en-US" sz="1200" b="0" i="0" u="none" strike="noStrike" kern="1200" dirty="0" smtClean="0">
                <a:solidFill>
                  <a:schemeClr val="tx1"/>
                </a:solidFill>
                <a:effectLst/>
                <a:latin typeface="Arial" charset="0"/>
                <a:ea typeface="+mn-ea"/>
                <a:cs typeface="Arial" charset="0"/>
                <a:hlinkClick r:id="rId3"/>
              </a:rPr>
              <a:t> sinuses</a:t>
            </a:r>
            <a:r>
              <a:rPr lang="en-US" sz="1200" b="0" i="0" kern="1200" dirty="0" smtClean="0">
                <a:solidFill>
                  <a:schemeClr val="tx1"/>
                </a:solidFill>
                <a:effectLst/>
                <a:latin typeface="Arial" charset="0"/>
                <a:ea typeface="+mn-ea"/>
                <a:cs typeface="Arial" charset="0"/>
              </a:rPr>
              <a:t> are hollow, air-filled spaces in the bones around the nose. The sinuses are lined with </a:t>
            </a:r>
            <a:r>
              <a:rPr lang="en-US" sz="1200" b="0" i="0" u="none" strike="noStrike" kern="1200" dirty="0" smtClean="0">
                <a:solidFill>
                  <a:schemeClr val="tx1"/>
                </a:solidFill>
                <a:effectLst/>
                <a:latin typeface="Arial" charset="0"/>
                <a:ea typeface="+mn-ea"/>
                <a:cs typeface="Arial" charset="0"/>
                <a:hlinkClick r:id="rId4"/>
              </a:rPr>
              <a:t>cells</a:t>
            </a:r>
            <a:r>
              <a:rPr lang="en-US" sz="1200" b="0" i="0" kern="1200" dirty="0" smtClean="0">
                <a:solidFill>
                  <a:schemeClr val="tx1"/>
                </a:solidFill>
                <a:effectLst/>
                <a:latin typeface="Arial" charset="0"/>
                <a:ea typeface="+mn-ea"/>
                <a:cs typeface="Arial" charset="0"/>
              </a:rPr>
              <a:t> that make </a:t>
            </a:r>
            <a:r>
              <a:rPr lang="en-US" sz="1200" b="0" i="0" u="none" strike="noStrike" kern="1200" dirty="0" smtClean="0">
                <a:solidFill>
                  <a:schemeClr val="tx1"/>
                </a:solidFill>
                <a:effectLst/>
                <a:latin typeface="Arial" charset="0"/>
                <a:ea typeface="+mn-ea"/>
                <a:cs typeface="Arial" charset="0"/>
                <a:hlinkClick r:id="rId5"/>
              </a:rPr>
              <a:t>mucus</a:t>
            </a:r>
            <a:r>
              <a:rPr lang="en-US" sz="1200" b="0" i="0" kern="1200" dirty="0" smtClean="0">
                <a:solidFill>
                  <a:schemeClr val="tx1"/>
                </a:solidFill>
                <a:effectLst/>
                <a:latin typeface="Arial" charset="0"/>
                <a:ea typeface="+mn-ea"/>
                <a:cs typeface="Arial" charset="0"/>
              </a:rPr>
              <a:t>, which keeps the inside of the nose from drying out during breathing.</a:t>
            </a:r>
          </a:p>
          <a:p>
            <a:r>
              <a:rPr lang="en-US" sz="1200" b="0" i="0" kern="1200" dirty="0" smtClean="0">
                <a:solidFill>
                  <a:schemeClr val="tx1"/>
                </a:solidFill>
                <a:effectLst/>
                <a:latin typeface="Arial" charset="0"/>
                <a:ea typeface="+mn-ea"/>
                <a:cs typeface="Arial" charset="0"/>
              </a:rPr>
              <a:t>There are several </a:t>
            </a:r>
            <a:r>
              <a:rPr lang="en-US" sz="1200" b="0" i="0" kern="1200" dirty="0" err="1" smtClean="0">
                <a:solidFill>
                  <a:schemeClr val="tx1"/>
                </a:solidFill>
                <a:effectLst/>
                <a:latin typeface="Arial" charset="0"/>
                <a:ea typeface="+mn-ea"/>
                <a:cs typeface="Arial" charset="0"/>
              </a:rPr>
              <a:t>paranasal</a:t>
            </a:r>
            <a:r>
              <a:rPr lang="en-US" sz="1200" b="0" i="0" kern="1200" dirty="0" smtClean="0">
                <a:solidFill>
                  <a:schemeClr val="tx1"/>
                </a:solidFill>
                <a:effectLst/>
                <a:latin typeface="Arial" charset="0"/>
                <a:ea typeface="+mn-ea"/>
                <a:cs typeface="Arial" charset="0"/>
              </a:rPr>
              <a:t> sinuses named after the bones that surround them:</a:t>
            </a:r>
          </a:p>
          <a:p>
            <a:r>
              <a:rPr lang="en-US" sz="1200" b="0" i="0" kern="1200" dirty="0" smtClean="0">
                <a:solidFill>
                  <a:schemeClr val="tx1"/>
                </a:solidFill>
                <a:effectLst/>
                <a:latin typeface="Arial" charset="0"/>
                <a:ea typeface="+mn-ea"/>
                <a:cs typeface="Arial" charset="0"/>
              </a:rPr>
              <a:t>The </a:t>
            </a:r>
            <a:r>
              <a:rPr lang="en-US" sz="1200" b="0" i="0" u="none" strike="noStrike" kern="1200" dirty="0" smtClean="0">
                <a:solidFill>
                  <a:schemeClr val="tx1"/>
                </a:solidFill>
                <a:effectLst/>
                <a:latin typeface="Arial" charset="0"/>
                <a:ea typeface="+mn-ea"/>
                <a:cs typeface="Arial" charset="0"/>
                <a:hlinkClick r:id="rId6"/>
              </a:rPr>
              <a:t>frontal sinuses</a:t>
            </a:r>
            <a:r>
              <a:rPr lang="en-US" sz="1200" b="0" i="0" kern="1200" dirty="0" smtClean="0">
                <a:solidFill>
                  <a:schemeClr val="tx1"/>
                </a:solidFill>
                <a:effectLst/>
                <a:latin typeface="Arial" charset="0"/>
                <a:ea typeface="+mn-ea"/>
                <a:cs typeface="Arial" charset="0"/>
              </a:rPr>
              <a:t> are in the lower forehead above the nose.</a:t>
            </a:r>
          </a:p>
          <a:p>
            <a:r>
              <a:rPr lang="en-US" sz="1200" b="0" i="0" kern="1200" dirty="0" smtClean="0">
                <a:solidFill>
                  <a:schemeClr val="tx1"/>
                </a:solidFill>
                <a:effectLst/>
                <a:latin typeface="Arial" charset="0"/>
                <a:ea typeface="+mn-ea"/>
                <a:cs typeface="Arial" charset="0"/>
              </a:rPr>
              <a:t>The </a:t>
            </a:r>
            <a:r>
              <a:rPr lang="en-US" sz="1200" b="0" i="0" u="none" strike="noStrike" kern="1200" dirty="0" smtClean="0">
                <a:solidFill>
                  <a:schemeClr val="tx1"/>
                </a:solidFill>
                <a:effectLst/>
                <a:latin typeface="Arial" charset="0"/>
                <a:ea typeface="+mn-ea"/>
                <a:cs typeface="Arial" charset="0"/>
                <a:hlinkClick r:id="rId7"/>
              </a:rPr>
              <a:t>maxillary sinuses</a:t>
            </a:r>
            <a:r>
              <a:rPr lang="en-US" sz="1200" b="0" i="0" kern="1200" dirty="0" smtClean="0">
                <a:solidFill>
                  <a:schemeClr val="tx1"/>
                </a:solidFill>
                <a:effectLst/>
                <a:latin typeface="Arial" charset="0"/>
                <a:ea typeface="+mn-ea"/>
                <a:cs typeface="Arial" charset="0"/>
              </a:rPr>
              <a:t> are in the cheekbones on either side of the nose.</a:t>
            </a:r>
          </a:p>
          <a:p>
            <a:r>
              <a:rPr lang="en-US" sz="1200" b="0" i="0" kern="1200" dirty="0" smtClean="0">
                <a:solidFill>
                  <a:schemeClr val="tx1"/>
                </a:solidFill>
                <a:effectLst/>
                <a:latin typeface="Arial" charset="0"/>
                <a:ea typeface="+mn-ea"/>
                <a:cs typeface="Arial" charset="0"/>
              </a:rPr>
              <a:t>The </a:t>
            </a:r>
            <a:r>
              <a:rPr lang="en-US" sz="1200" b="0" i="0" u="none" strike="noStrike" kern="1200" dirty="0" err="1" smtClean="0">
                <a:solidFill>
                  <a:schemeClr val="tx1"/>
                </a:solidFill>
                <a:effectLst/>
                <a:latin typeface="Arial" charset="0"/>
                <a:ea typeface="+mn-ea"/>
                <a:cs typeface="Arial" charset="0"/>
                <a:hlinkClick r:id="rId8"/>
              </a:rPr>
              <a:t>ethmoid</a:t>
            </a:r>
            <a:r>
              <a:rPr lang="en-US" sz="1200" b="0" i="0" u="none" strike="noStrike" kern="1200" dirty="0" smtClean="0">
                <a:solidFill>
                  <a:schemeClr val="tx1"/>
                </a:solidFill>
                <a:effectLst/>
                <a:latin typeface="Arial" charset="0"/>
                <a:ea typeface="+mn-ea"/>
                <a:cs typeface="Arial" charset="0"/>
                <a:hlinkClick r:id="rId8"/>
              </a:rPr>
              <a:t> sinuses</a:t>
            </a:r>
            <a:r>
              <a:rPr lang="en-US" sz="1200" b="0" i="0" kern="1200" dirty="0" smtClean="0">
                <a:solidFill>
                  <a:schemeClr val="tx1"/>
                </a:solidFill>
                <a:effectLst/>
                <a:latin typeface="Arial" charset="0"/>
                <a:ea typeface="+mn-ea"/>
                <a:cs typeface="Arial" charset="0"/>
              </a:rPr>
              <a:t> are beside the upper nose, between the eyes.</a:t>
            </a:r>
          </a:p>
          <a:p>
            <a:r>
              <a:rPr lang="en-US" sz="1200" b="0" i="0" kern="1200" dirty="0" smtClean="0">
                <a:solidFill>
                  <a:schemeClr val="tx1"/>
                </a:solidFill>
                <a:effectLst/>
                <a:latin typeface="Arial" charset="0"/>
                <a:ea typeface="+mn-ea"/>
                <a:cs typeface="Arial" charset="0"/>
              </a:rPr>
              <a:t>The </a:t>
            </a:r>
            <a:r>
              <a:rPr lang="en-US" sz="1200" b="0" i="0" u="none" strike="noStrike" kern="1200" dirty="0" smtClean="0">
                <a:solidFill>
                  <a:schemeClr val="tx1"/>
                </a:solidFill>
                <a:effectLst/>
                <a:latin typeface="Arial" charset="0"/>
                <a:ea typeface="+mn-ea"/>
                <a:cs typeface="Arial" charset="0"/>
                <a:hlinkClick r:id="rId9"/>
              </a:rPr>
              <a:t>sphenoid sinuses</a:t>
            </a:r>
            <a:r>
              <a:rPr lang="en-US" sz="1200" b="0" i="0" kern="1200" dirty="0" smtClean="0">
                <a:solidFill>
                  <a:schemeClr val="tx1"/>
                </a:solidFill>
                <a:effectLst/>
                <a:latin typeface="Arial" charset="0"/>
                <a:ea typeface="+mn-ea"/>
                <a:cs typeface="Arial" charset="0"/>
              </a:rPr>
              <a:t> are behind the nose, in the center of the skull.</a:t>
            </a:r>
          </a:p>
          <a:p>
            <a:r>
              <a:rPr lang="en-US" sz="1200" b="1" i="0" kern="1200" dirty="0" smtClean="0">
                <a:solidFill>
                  <a:schemeClr val="tx1"/>
                </a:solidFill>
                <a:effectLst/>
                <a:latin typeface="Arial" charset="0"/>
                <a:ea typeface="+mn-ea"/>
                <a:cs typeface="Arial" charset="0"/>
              </a:rPr>
              <a:t>Nasal cavity</a:t>
            </a:r>
            <a:endParaRPr lang="en-US" sz="1200" b="0" i="0" kern="1200" dirty="0" smtClean="0">
              <a:solidFill>
                <a:schemeClr val="tx1"/>
              </a:solidFill>
              <a:effectLst/>
              <a:latin typeface="Arial" charset="0"/>
              <a:ea typeface="+mn-ea"/>
              <a:cs typeface="Arial" charset="0"/>
            </a:endParaRPr>
          </a:p>
          <a:p>
            <a:r>
              <a:rPr lang="en-US" sz="1200" b="0" i="0" kern="1200" dirty="0" smtClean="0">
                <a:solidFill>
                  <a:schemeClr val="tx1"/>
                </a:solidFill>
                <a:effectLst/>
                <a:latin typeface="Arial" charset="0"/>
                <a:ea typeface="+mn-ea"/>
                <a:cs typeface="Arial" charset="0"/>
              </a:rPr>
              <a:t>The nose opens into the </a:t>
            </a:r>
            <a:r>
              <a:rPr lang="en-US" sz="1200" b="0" i="0" u="none" strike="noStrike" kern="1200" dirty="0" smtClean="0">
                <a:solidFill>
                  <a:schemeClr val="tx1"/>
                </a:solidFill>
                <a:effectLst/>
                <a:latin typeface="Arial" charset="0"/>
                <a:ea typeface="+mn-ea"/>
                <a:cs typeface="Arial" charset="0"/>
                <a:hlinkClick r:id="rId10"/>
              </a:rPr>
              <a:t>nasal</a:t>
            </a:r>
            <a:r>
              <a:rPr lang="en-US" sz="1200" b="0" i="0" kern="1200" dirty="0" smtClean="0">
                <a:solidFill>
                  <a:schemeClr val="tx1"/>
                </a:solidFill>
                <a:effectLst/>
                <a:latin typeface="Arial" charset="0"/>
                <a:ea typeface="+mn-ea"/>
                <a:cs typeface="Arial" charset="0"/>
              </a:rPr>
              <a:t> </a:t>
            </a:r>
            <a:r>
              <a:rPr lang="en-US" sz="1200" b="0" i="0" u="none" strike="noStrike" kern="1200" dirty="0" smtClean="0">
                <a:solidFill>
                  <a:schemeClr val="tx1"/>
                </a:solidFill>
                <a:effectLst/>
                <a:latin typeface="Arial" charset="0"/>
                <a:ea typeface="+mn-ea"/>
                <a:cs typeface="Arial" charset="0"/>
                <a:hlinkClick r:id="rId11"/>
              </a:rPr>
              <a:t>cavity</a:t>
            </a:r>
            <a:r>
              <a:rPr lang="en-US" sz="1200" b="0" i="0" kern="1200" dirty="0" smtClean="0">
                <a:solidFill>
                  <a:schemeClr val="tx1"/>
                </a:solidFill>
                <a:effectLst/>
                <a:latin typeface="Arial" charset="0"/>
                <a:ea typeface="+mn-ea"/>
                <a:cs typeface="Arial" charset="0"/>
              </a:rPr>
              <a:t>, which is divided into two nasal passages. Air moves through these passages during breathing. The nasal cavity lies above the bone that forms the roof of the mouth and curves down at the back to join the </a:t>
            </a:r>
            <a:r>
              <a:rPr lang="en-US" sz="1200" b="0" i="0" u="none" strike="noStrike" kern="1200" dirty="0" smtClean="0">
                <a:solidFill>
                  <a:schemeClr val="tx1"/>
                </a:solidFill>
                <a:effectLst/>
                <a:latin typeface="Arial" charset="0"/>
                <a:ea typeface="+mn-ea"/>
                <a:cs typeface="Arial" charset="0"/>
                <a:hlinkClick r:id="rId12"/>
              </a:rPr>
              <a:t>throat</a:t>
            </a:r>
            <a:r>
              <a:rPr lang="en-US" sz="1200" b="0" i="0" kern="1200" dirty="0" smtClean="0">
                <a:solidFill>
                  <a:schemeClr val="tx1"/>
                </a:solidFill>
                <a:effectLst/>
                <a:latin typeface="Arial" charset="0"/>
                <a:ea typeface="+mn-ea"/>
                <a:cs typeface="Arial" charset="0"/>
              </a:rPr>
              <a:t>. The area just inside the nostrils is called the nasal vestibule. A small area of special cells in the roof of each nasal passage sends signals to the brain to give the sense of smell.</a:t>
            </a:r>
          </a:p>
          <a:p>
            <a:r>
              <a:rPr lang="en-US" sz="1200" b="0" i="0" kern="1200" dirty="0" smtClean="0">
                <a:solidFill>
                  <a:schemeClr val="tx1"/>
                </a:solidFill>
                <a:effectLst/>
                <a:latin typeface="Arial" charset="0"/>
                <a:ea typeface="+mn-ea"/>
                <a:cs typeface="Arial" charset="0"/>
              </a:rPr>
              <a:t>Together the </a:t>
            </a:r>
            <a:r>
              <a:rPr lang="en-US" sz="1200" b="0" i="0" kern="1200" dirty="0" err="1" smtClean="0">
                <a:solidFill>
                  <a:schemeClr val="tx1"/>
                </a:solidFill>
                <a:effectLst/>
                <a:latin typeface="Arial" charset="0"/>
                <a:ea typeface="+mn-ea"/>
                <a:cs typeface="Arial" charset="0"/>
              </a:rPr>
              <a:t>paranasal</a:t>
            </a:r>
            <a:r>
              <a:rPr lang="en-US" sz="1200" b="0" i="0" kern="1200" dirty="0" smtClean="0">
                <a:solidFill>
                  <a:schemeClr val="tx1"/>
                </a:solidFill>
                <a:effectLst/>
                <a:latin typeface="Arial" charset="0"/>
                <a:ea typeface="+mn-ea"/>
                <a:cs typeface="Arial" charset="0"/>
              </a:rPr>
              <a:t> sinuses and the nasal cavity filter and warm the air, and make it moist before it goes into the </a:t>
            </a:r>
            <a:r>
              <a:rPr lang="en-US" sz="1200" b="0" i="0" u="none" strike="noStrike" kern="1200" dirty="0" smtClean="0">
                <a:solidFill>
                  <a:schemeClr val="tx1"/>
                </a:solidFill>
                <a:effectLst/>
                <a:latin typeface="Arial" charset="0"/>
                <a:ea typeface="+mn-ea"/>
                <a:cs typeface="Arial" charset="0"/>
                <a:hlinkClick r:id="rId13"/>
              </a:rPr>
              <a:t>lungs</a:t>
            </a:r>
            <a:r>
              <a:rPr lang="en-US" sz="1200" b="0" i="0" kern="1200" dirty="0" smtClean="0">
                <a:solidFill>
                  <a:schemeClr val="tx1"/>
                </a:solidFill>
                <a:effectLst/>
                <a:latin typeface="Arial" charset="0"/>
                <a:ea typeface="+mn-ea"/>
                <a:cs typeface="Arial" charset="0"/>
              </a:rPr>
              <a:t>. The movement of air through the sinuses and other parts of the </a:t>
            </a:r>
            <a:r>
              <a:rPr lang="en-US" sz="1200" b="0" i="0" u="none" strike="noStrike" kern="1200" dirty="0" smtClean="0">
                <a:solidFill>
                  <a:schemeClr val="tx1"/>
                </a:solidFill>
                <a:effectLst/>
                <a:latin typeface="Arial" charset="0"/>
                <a:ea typeface="+mn-ea"/>
                <a:cs typeface="Arial" charset="0"/>
                <a:hlinkClick r:id="rId14"/>
              </a:rPr>
              <a:t>respiratory </a:t>
            </a:r>
            <a:r>
              <a:rPr lang="en-US" sz="1200" b="0" i="0" u="none" strike="noStrike" kern="1200" dirty="0" err="1" smtClean="0">
                <a:solidFill>
                  <a:schemeClr val="tx1"/>
                </a:solidFill>
                <a:effectLst/>
                <a:latin typeface="Arial" charset="0"/>
                <a:ea typeface="+mn-ea"/>
                <a:cs typeface="Arial" charset="0"/>
                <a:hlinkClick r:id="rId14"/>
              </a:rPr>
              <a:t>system</a:t>
            </a:r>
            <a:r>
              <a:rPr lang="en-US" sz="1200" b="0" i="0" kern="1200" dirty="0" err="1" smtClean="0">
                <a:solidFill>
                  <a:schemeClr val="tx1"/>
                </a:solidFill>
                <a:effectLst/>
                <a:latin typeface="Arial" charset="0"/>
                <a:ea typeface="+mn-ea"/>
                <a:cs typeface="Arial" charset="0"/>
              </a:rPr>
              <a:t>help</a:t>
            </a:r>
            <a:r>
              <a:rPr lang="en-US" sz="1200" b="0" i="0" kern="1200" dirty="0" smtClean="0">
                <a:solidFill>
                  <a:schemeClr val="tx1"/>
                </a:solidFill>
                <a:effectLst/>
                <a:latin typeface="Arial" charset="0"/>
                <a:ea typeface="+mn-ea"/>
                <a:cs typeface="Arial" charset="0"/>
              </a:rPr>
              <a:t> make sounds for talking.</a:t>
            </a:r>
          </a:p>
          <a:p>
            <a:endParaRPr lang="en-US" dirty="0"/>
          </a:p>
        </p:txBody>
      </p:sp>
      <p:sp>
        <p:nvSpPr>
          <p:cNvPr id="4" name="Slide Number Placeholder 3"/>
          <p:cNvSpPr>
            <a:spLocks noGrp="1"/>
          </p:cNvSpPr>
          <p:nvPr>
            <p:ph type="sldNum" sz="quarter" idx="10"/>
          </p:nvPr>
        </p:nvSpPr>
        <p:spPr/>
        <p:txBody>
          <a:bodyPr/>
          <a:lstStyle/>
          <a:p>
            <a:fld id="{5315B9F0-44D3-4497-A070-FB3F77D987F4}" type="slidenum">
              <a:rPr lang="en-AU" smtClean="0"/>
              <a:pPr/>
              <a:t>44</a:t>
            </a:fld>
            <a:endParaRPr lang="en-AU"/>
          </a:p>
        </p:txBody>
      </p:sp>
    </p:spTree>
    <p:extLst>
      <p:ext uri="{BB962C8B-B14F-4D97-AF65-F5344CB8AC3E}">
        <p14:creationId xmlns:p14="http://schemas.microsoft.com/office/powerpoint/2010/main" val="3155070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73E5A-85F0-47F8-A55B-AECFB58F3833}" type="slidenum">
              <a:rPr lang="en-AU"/>
              <a:pPr/>
              <a:t>46</a:t>
            </a:fld>
            <a:endParaRPr lang="en-AU"/>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9851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9" name="Rectangle 3"/>
          <p:cNvSpPr>
            <a:spLocks noGrp="1" noChangeArrowheads="1"/>
          </p:cNvSpPr>
          <p:nvPr>
            <p:ph type="ctrTitle"/>
          </p:nvPr>
        </p:nvSpPr>
        <p:spPr>
          <a:xfrm>
            <a:off x="682625" y="1557338"/>
            <a:ext cx="6553200" cy="1295400"/>
          </a:xfrm>
        </p:spPr>
        <p:txBody>
          <a:bodyPr/>
          <a:lstStyle>
            <a:lvl1pPr>
              <a:defRPr sz="3200">
                <a:solidFill>
                  <a:schemeClr val="bg1"/>
                </a:solidFill>
              </a:defRPr>
            </a:lvl1pPr>
          </a:lstStyle>
          <a:p>
            <a:pPr lvl="0"/>
            <a:r>
              <a:rPr lang="en-AU" noProof="0" smtClean="0"/>
              <a:t>Click to edit Master title style</a:t>
            </a:r>
          </a:p>
        </p:txBody>
      </p:sp>
      <p:sp>
        <p:nvSpPr>
          <p:cNvPr id="39940" name="Rectangle 4"/>
          <p:cNvSpPr>
            <a:spLocks noGrp="1" noChangeArrowheads="1"/>
          </p:cNvSpPr>
          <p:nvPr>
            <p:ph type="subTitle" idx="1"/>
          </p:nvPr>
        </p:nvSpPr>
        <p:spPr>
          <a:xfrm>
            <a:off x="682625" y="3357563"/>
            <a:ext cx="5859463" cy="503237"/>
          </a:xfrm>
        </p:spPr>
        <p:txBody>
          <a:bodyPr/>
          <a:lstStyle>
            <a:lvl1pPr marL="0" indent="0">
              <a:buFontTx/>
              <a:buNone/>
              <a:defRPr sz="2200">
                <a:solidFill>
                  <a:schemeClr val="bg1"/>
                </a:solidFill>
              </a:defRPr>
            </a:lvl1pPr>
          </a:lstStyle>
          <a:p>
            <a:pPr lvl="0"/>
            <a:r>
              <a:rPr lang="en-AU"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r>
              <a:rPr lang="en-AU"/>
              <a:t>RMIT University©2008</a:t>
            </a:r>
          </a:p>
        </p:txBody>
      </p:sp>
      <p:sp>
        <p:nvSpPr>
          <p:cNvPr id="5" name="Footer Placeholder 4"/>
          <p:cNvSpPr>
            <a:spLocks noGrp="1"/>
          </p:cNvSpPr>
          <p:nvPr>
            <p:ph type="ftr" sz="quarter" idx="11"/>
          </p:nvPr>
        </p:nvSpPr>
        <p:spPr/>
        <p:txBody>
          <a:bodyPr/>
          <a:lstStyle>
            <a:lvl1pPr>
              <a:defRPr/>
            </a:lvl1pPr>
          </a:lstStyle>
          <a:p>
            <a:r>
              <a:rPr lang="en-AU"/>
              <a:t>Science, Engineering &amp; Health</a:t>
            </a:r>
          </a:p>
        </p:txBody>
      </p:sp>
      <p:sp>
        <p:nvSpPr>
          <p:cNvPr id="6" name="Slide Number Placeholder 5"/>
          <p:cNvSpPr>
            <a:spLocks noGrp="1"/>
          </p:cNvSpPr>
          <p:nvPr>
            <p:ph type="sldNum" sz="quarter" idx="12"/>
          </p:nvPr>
        </p:nvSpPr>
        <p:spPr/>
        <p:txBody>
          <a:bodyPr/>
          <a:lstStyle>
            <a:lvl1pPr>
              <a:defRPr/>
            </a:lvl1pPr>
          </a:lstStyle>
          <a:p>
            <a:fld id="{9FE8F541-32FD-4D7A-8831-75AA079B2042}" type="slidenum">
              <a:rPr lang="en-AU"/>
              <a:pPr/>
              <a:t>‹#›</a:t>
            </a:fld>
            <a:endParaRPr lang="en-AU"/>
          </a:p>
        </p:txBody>
      </p:sp>
    </p:spTree>
    <p:extLst>
      <p:ext uri="{BB962C8B-B14F-4D97-AF65-F5344CB8AC3E}">
        <p14:creationId xmlns:p14="http://schemas.microsoft.com/office/powerpoint/2010/main" val="2473640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638"/>
            <a:ext cx="2057400" cy="5891212"/>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381000" y="274638"/>
            <a:ext cx="6019800" cy="58912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r>
              <a:rPr lang="en-AU"/>
              <a:t>RMIT University©2008</a:t>
            </a:r>
          </a:p>
        </p:txBody>
      </p:sp>
      <p:sp>
        <p:nvSpPr>
          <p:cNvPr id="5" name="Footer Placeholder 4"/>
          <p:cNvSpPr>
            <a:spLocks noGrp="1"/>
          </p:cNvSpPr>
          <p:nvPr>
            <p:ph type="ftr" sz="quarter" idx="11"/>
          </p:nvPr>
        </p:nvSpPr>
        <p:spPr/>
        <p:txBody>
          <a:bodyPr/>
          <a:lstStyle>
            <a:lvl1pPr>
              <a:defRPr/>
            </a:lvl1pPr>
          </a:lstStyle>
          <a:p>
            <a:r>
              <a:rPr lang="en-AU"/>
              <a:t>Science, Engineering &amp; Health</a:t>
            </a:r>
          </a:p>
        </p:txBody>
      </p:sp>
      <p:sp>
        <p:nvSpPr>
          <p:cNvPr id="6" name="Slide Number Placeholder 5"/>
          <p:cNvSpPr>
            <a:spLocks noGrp="1"/>
          </p:cNvSpPr>
          <p:nvPr>
            <p:ph type="sldNum" sz="quarter" idx="12"/>
          </p:nvPr>
        </p:nvSpPr>
        <p:spPr/>
        <p:txBody>
          <a:bodyPr/>
          <a:lstStyle>
            <a:lvl1pPr>
              <a:defRPr/>
            </a:lvl1pPr>
          </a:lstStyle>
          <a:p>
            <a:fld id="{BF9F5523-79D8-4ACF-B7B9-2410DAA3DB07}" type="slidenum">
              <a:rPr lang="en-AU"/>
              <a:pPr/>
              <a:t>‹#›</a:t>
            </a:fld>
            <a:endParaRPr lang="en-AU"/>
          </a:p>
        </p:txBody>
      </p:sp>
    </p:spTree>
    <p:extLst>
      <p:ext uri="{BB962C8B-B14F-4D97-AF65-F5344CB8AC3E}">
        <p14:creationId xmlns:p14="http://schemas.microsoft.com/office/powerpoint/2010/main" val="1327221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81000" y="274638"/>
            <a:ext cx="8229600" cy="5891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r>
              <a:rPr lang="en-AU" altLang="zh-CN"/>
              <a:t>RMIT University©</a:t>
            </a:r>
          </a:p>
        </p:txBody>
      </p:sp>
      <p:sp>
        <p:nvSpPr>
          <p:cNvPr id="4" name="Rectangle 19"/>
          <p:cNvSpPr>
            <a:spLocks noGrp="1" noChangeArrowheads="1"/>
          </p:cNvSpPr>
          <p:nvPr>
            <p:ph type="ftr" sz="quarter" idx="11"/>
          </p:nvPr>
        </p:nvSpPr>
        <p:spPr>
          <a:ln/>
        </p:spPr>
        <p:txBody>
          <a:bodyPr/>
          <a:lstStyle>
            <a:lvl1pPr>
              <a:defRPr/>
            </a:lvl1pPr>
          </a:lstStyle>
          <a:p>
            <a:pPr>
              <a:defRPr/>
            </a:pPr>
            <a:r>
              <a:rPr lang="en-AU"/>
              <a:t>SAMME</a:t>
            </a:r>
          </a:p>
        </p:txBody>
      </p:sp>
      <p:sp>
        <p:nvSpPr>
          <p:cNvPr id="5" name="Rectangle 20"/>
          <p:cNvSpPr>
            <a:spLocks noGrp="1" noChangeArrowheads="1"/>
          </p:cNvSpPr>
          <p:nvPr>
            <p:ph type="sldNum" sz="quarter" idx="12"/>
          </p:nvPr>
        </p:nvSpPr>
        <p:spPr>
          <a:ln/>
        </p:spPr>
        <p:txBody>
          <a:bodyPr/>
          <a:lstStyle>
            <a:lvl1pPr>
              <a:defRPr/>
            </a:lvl1pPr>
          </a:lstStyle>
          <a:p>
            <a:fld id="{0AB6C1B2-11E3-4209-AF4F-C6BD5A785B10}" type="slidenum">
              <a:rPr lang="en-AU" altLang="zh-CN"/>
              <a:pPr/>
              <a:t>‹#›</a:t>
            </a:fld>
            <a:endParaRPr lang="en-AU" altLang="zh-CN"/>
          </a:p>
        </p:txBody>
      </p:sp>
    </p:spTree>
    <p:extLst>
      <p:ext uri="{BB962C8B-B14F-4D97-AF65-F5344CB8AC3E}">
        <p14:creationId xmlns:p14="http://schemas.microsoft.com/office/powerpoint/2010/main" val="19283217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r>
              <a:rPr lang="en-AU"/>
              <a:t>RMIT University©2008</a:t>
            </a:r>
          </a:p>
        </p:txBody>
      </p:sp>
      <p:sp>
        <p:nvSpPr>
          <p:cNvPr id="5" name="Footer Placeholder 4"/>
          <p:cNvSpPr>
            <a:spLocks noGrp="1"/>
          </p:cNvSpPr>
          <p:nvPr>
            <p:ph type="ftr" sz="quarter" idx="11"/>
          </p:nvPr>
        </p:nvSpPr>
        <p:spPr/>
        <p:txBody>
          <a:bodyPr/>
          <a:lstStyle>
            <a:lvl1pPr>
              <a:defRPr/>
            </a:lvl1pPr>
          </a:lstStyle>
          <a:p>
            <a:r>
              <a:rPr lang="en-AU"/>
              <a:t>Science, Engineering &amp; Health</a:t>
            </a:r>
          </a:p>
        </p:txBody>
      </p:sp>
      <p:sp>
        <p:nvSpPr>
          <p:cNvPr id="6" name="Slide Number Placeholder 5"/>
          <p:cNvSpPr>
            <a:spLocks noGrp="1"/>
          </p:cNvSpPr>
          <p:nvPr>
            <p:ph type="sldNum" sz="quarter" idx="12"/>
          </p:nvPr>
        </p:nvSpPr>
        <p:spPr/>
        <p:txBody>
          <a:bodyPr/>
          <a:lstStyle>
            <a:lvl1pPr>
              <a:defRPr/>
            </a:lvl1pPr>
          </a:lstStyle>
          <a:p>
            <a:fld id="{F5047019-AB7B-4E07-BF69-D6990B100F27}" type="slidenum">
              <a:rPr lang="en-AU"/>
              <a:pPr/>
              <a:t>‹#›</a:t>
            </a:fld>
            <a:endParaRPr lang="en-AU"/>
          </a:p>
        </p:txBody>
      </p:sp>
    </p:spTree>
    <p:extLst>
      <p:ext uri="{BB962C8B-B14F-4D97-AF65-F5344CB8AC3E}">
        <p14:creationId xmlns:p14="http://schemas.microsoft.com/office/powerpoint/2010/main" val="200536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AU"/>
              <a:t>RMIT University©2008</a:t>
            </a:r>
          </a:p>
        </p:txBody>
      </p:sp>
      <p:sp>
        <p:nvSpPr>
          <p:cNvPr id="5" name="Footer Placeholder 4"/>
          <p:cNvSpPr>
            <a:spLocks noGrp="1"/>
          </p:cNvSpPr>
          <p:nvPr>
            <p:ph type="ftr" sz="quarter" idx="11"/>
          </p:nvPr>
        </p:nvSpPr>
        <p:spPr/>
        <p:txBody>
          <a:bodyPr/>
          <a:lstStyle>
            <a:lvl1pPr>
              <a:defRPr/>
            </a:lvl1pPr>
          </a:lstStyle>
          <a:p>
            <a:r>
              <a:rPr lang="en-AU"/>
              <a:t>Science, Engineering &amp; Health</a:t>
            </a:r>
          </a:p>
        </p:txBody>
      </p:sp>
      <p:sp>
        <p:nvSpPr>
          <p:cNvPr id="6" name="Slide Number Placeholder 5"/>
          <p:cNvSpPr>
            <a:spLocks noGrp="1"/>
          </p:cNvSpPr>
          <p:nvPr>
            <p:ph type="sldNum" sz="quarter" idx="12"/>
          </p:nvPr>
        </p:nvSpPr>
        <p:spPr/>
        <p:txBody>
          <a:bodyPr/>
          <a:lstStyle>
            <a:lvl1pPr>
              <a:defRPr/>
            </a:lvl1pPr>
          </a:lstStyle>
          <a:p>
            <a:fld id="{A2DD1B50-EECD-49D9-A505-122859175CAD}" type="slidenum">
              <a:rPr lang="en-AU"/>
              <a:pPr/>
              <a:t>‹#›</a:t>
            </a:fld>
            <a:endParaRPr lang="en-AU"/>
          </a:p>
        </p:txBody>
      </p:sp>
    </p:spTree>
    <p:extLst>
      <p:ext uri="{BB962C8B-B14F-4D97-AF65-F5344CB8AC3E}">
        <p14:creationId xmlns:p14="http://schemas.microsoft.com/office/powerpoint/2010/main" val="1495896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81000" y="1300163"/>
            <a:ext cx="40386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572000" y="1300163"/>
            <a:ext cx="4038600" cy="4865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lvl1pPr>
              <a:defRPr/>
            </a:lvl1pPr>
          </a:lstStyle>
          <a:p>
            <a:r>
              <a:rPr lang="en-AU"/>
              <a:t>RMIT University©2008</a:t>
            </a:r>
          </a:p>
        </p:txBody>
      </p:sp>
      <p:sp>
        <p:nvSpPr>
          <p:cNvPr id="6" name="Footer Placeholder 5"/>
          <p:cNvSpPr>
            <a:spLocks noGrp="1"/>
          </p:cNvSpPr>
          <p:nvPr>
            <p:ph type="ftr" sz="quarter" idx="11"/>
          </p:nvPr>
        </p:nvSpPr>
        <p:spPr/>
        <p:txBody>
          <a:bodyPr/>
          <a:lstStyle>
            <a:lvl1pPr>
              <a:defRPr/>
            </a:lvl1pPr>
          </a:lstStyle>
          <a:p>
            <a:r>
              <a:rPr lang="en-AU"/>
              <a:t>Science, Engineering &amp; Health</a:t>
            </a:r>
          </a:p>
        </p:txBody>
      </p:sp>
      <p:sp>
        <p:nvSpPr>
          <p:cNvPr id="7" name="Slide Number Placeholder 6"/>
          <p:cNvSpPr>
            <a:spLocks noGrp="1"/>
          </p:cNvSpPr>
          <p:nvPr>
            <p:ph type="sldNum" sz="quarter" idx="12"/>
          </p:nvPr>
        </p:nvSpPr>
        <p:spPr/>
        <p:txBody>
          <a:bodyPr/>
          <a:lstStyle>
            <a:lvl1pPr>
              <a:defRPr/>
            </a:lvl1pPr>
          </a:lstStyle>
          <a:p>
            <a:fld id="{EB808FAA-1B1A-4526-8B00-F7CA8866D7ED}" type="slidenum">
              <a:rPr lang="en-AU"/>
              <a:pPr/>
              <a:t>‹#›</a:t>
            </a:fld>
            <a:endParaRPr lang="en-AU"/>
          </a:p>
        </p:txBody>
      </p:sp>
    </p:spTree>
    <p:extLst>
      <p:ext uri="{BB962C8B-B14F-4D97-AF65-F5344CB8AC3E}">
        <p14:creationId xmlns:p14="http://schemas.microsoft.com/office/powerpoint/2010/main" val="314039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lvl1pPr>
              <a:defRPr/>
            </a:lvl1pPr>
          </a:lstStyle>
          <a:p>
            <a:r>
              <a:rPr lang="en-AU"/>
              <a:t>RMIT University©2008</a:t>
            </a:r>
          </a:p>
        </p:txBody>
      </p:sp>
      <p:sp>
        <p:nvSpPr>
          <p:cNvPr id="8" name="Footer Placeholder 7"/>
          <p:cNvSpPr>
            <a:spLocks noGrp="1"/>
          </p:cNvSpPr>
          <p:nvPr>
            <p:ph type="ftr" sz="quarter" idx="11"/>
          </p:nvPr>
        </p:nvSpPr>
        <p:spPr/>
        <p:txBody>
          <a:bodyPr/>
          <a:lstStyle>
            <a:lvl1pPr>
              <a:defRPr/>
            </a:lvl1pPr>
          </a:lstStyle>
          <a:p>
            <a:r>
              <a:rPr lang="en-AU"/>
              <a:t>Science, Engineering &amp; Health</a:t>
            </a:r>
          </a:p>
        </p:txBody>
      </p:sp>
      <p:sp>
        <p:nvSpPr>
          <p:cNvPr id="9" name="Slide Number Placeholder 8"/>
          <p:cNvSpPr>
            <a:spLocks noGrp="1"/>
          </p:cNvSpPr>
          <p:nvPr>
            <p:ph type="sldNum" sz="quarter" idx="12"/>
          </p:nvPr>
        </p:nvSpPr>
        <p:spPr/>
        <p:txBody>
          <a:bodyPr/>
          <a:lstStyle>
            <a:lvl1pPr>
              <a:defRPr/>
            </a:lvl1pPr>
          </a:lstStyle>
          <a:p>
            <a:fld id="{1324663C-9A4E-4FFF-B4E1-508ACA8308FC}" type="slidenum">
              <a:rPr lang="en-AU"/>
              <a:pPr/>
              <a:t>‹#›</a:t>
            </a:fld>
            <a:endParaRPr lang="en-AU"/>
          </a:p>
        </p:txBody>
      </p:sp>
    </p:spTree>
    <p:extLst>
      <p:ext uri="{BB962C8B-B14F-4D97-AF65-F5344CB8AC3E}">
        <p14:creationId xmlns:p14="http://schemas.microsoft.com/office/powerpoint/2010/main" val="78602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lvl1pPr>
              <a:defRPr/>
            </a:lvl1pPr>
          </a:lstStyle>
          <a:p>
            <a:r>
              <a:rPr lang="en-AU"/>
              <a:t>RMIT University©2008</a:t>
            </a:r>
          </a:p>
        </p:txBody>
      </p:sp>
      <p:sp>
        <p:nvSpPr>
          <p:cNvPr id="4" name="Footer Placeholder 3"/>
          <p:cNvSpPr>
            <a:spLocks noGrp="1"/>
          </p:cNvSpPr>
          <p:nvPr>
            <p:ph type="ftr" sz="quarter" idx="11"/>
          </p:nvPr>
        </p:nvSpPr>
        <p:spPr/>
        <p:txBody>
          <a:bodyPr/>
          <a:lstStyle>
            <a:lvl1pPr>
              <a:defRPr/>
            </a:lvl1pPr>
          </a:lstStyle>
          <a:p>
            <a:r>
              <a:rPr lang="en-AU"/>
              <a:t>Science, Engineering &amp; Health</a:t>
            </a:r>
          </a:p>
        </p:txBody>
      </p:sp>
      <p:sp>
        <p:nvSpPr>
          <p:cNvPr id="5" name="Slide Number Placeholder 4"/>
          <p:cNvSpPr>
            <a:spLocks noGrp="1"/>
          </p:cNvSpPr>
          <p:nvPr>
            <p:ph type="sldNum" sz="quarter" idx="12"/>
          </p:nvPr>
        </p:nvSpPr>
        <p:spPr/>
        <p:txBody>
          <a:bodyPr/>
          <a:lstStyle>
            <a:lvl1pPr>
              <a:defRPr/>
            </a:lvl1pPr>
          </a:lstStyle>
          <a:p>
            <a:fld id="{E03C51F9-9059-4212-B2AE-A910B9C56FDB}" type="slidenum">
              <a:rPr lang="en-AU"/>
              <a:pPr/>
              <a:t>‹#›</a:t>
            </a:fld>
            <a:endParaRPr lang="en-AU"/>
          </a:p>
        </p:txBody>
      </p:sp>
    </p:spTree>
    <p:extLst>
      <p:ext uri="{BB962C8B-B14F-4D97-AF65-F5344CB8AC3E}">
        <p14:creationId xmlns:p14="http://schemas.microsoft.com/office/powerpoint/2010/main" val="23972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AU"/>
              <a:t>RMIT University©2008</a:t>
            </a:r>
          </a:p>
        </p:txBody>
      </p:sp>
      <p:sp>
        <p:nvSpPr>
          <p:cNvPr id="3" name="Footer Placeholder 2"/>
          <p:cNvSpPr>
            <a:spLocks noGrp="1"/>
          </p:cNvSpPr>
          <p:nvPr>
            <p:ph type="ftr" sz="quarter" idx="11"/>
          </p:nvPr>
        </p:nvSpPr>
        <p:spPr/>
        <p:txBody>
          <a:bodyPr/>
          <a:lstStyle>
            <a:lvl1pPr>
              <a:defRPr/>
            </a:lvl1pPr>
          </a:lstStyle>
          <a:p>
            <a:r>
              <a:rPr lang="en-AU"/>
              <a:t>Science, Engineering &amp; Health</a:t>
            </a:r>
          </a:p>
        </p:txBody>
      </p:sp>
      <p:sp>
        <p:nvSpPr>
          <p:cNvPr id="4" name="Slide Number Placeholder 3"/>
          <p:cNvSpPr>
            <a:spLocks noGrp="1"/>
          </p:cNvSpPr>
          <p:nvPr>
            <p:ph type="sldNum" sz="quarter" idx="12"/>
          </p:nvPr>
        </p:nvSpPr>
        <p:spPr/>
        <p:txBody>
          <a:bodyPr/>
          <a:lstStyle>
            <a:lvl1pPr>
              <a:defRPr/>
            </a:lvl1pPr>
          </a:lstStyle>
          <a:p>
            <a:fld id="{CD1DC76B-9F61-4555-B9B6-5FB69CFF16E4}" type="slidenum">
              <a:rPr lang="en-AU"/>
              <a:pPr/>
              <a:t>‹#›</a:t>
            </a:fld>
            <a:endParaRPr lang="en-AU"/>
          </a:p>
        </p:txBody>
      </p:sp>
    </p:spTree>
    <p:extLst>
      <p:ext uri="{BB962C8B-B14F-4D97-AF65-F5344CB8AC3E}">
        <p14:creationId xmlns:p14="http://schemas.microsoft.com/office/powerpoint/2010/main" val="92937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AU"/>
              <a:t>RMIT University©2008</a:t>
            </a:r>
          </a:p>
        </p:txBody>
      </p:sp>
      <p:sp>
        <p:nvSpPr>
          <p:cNvPr id="6" name="Footer Placeholder 5"/>
          <p:cNvSpPr>
            <a:spLocks noGrp="1"/>
          </p:cNvSpPr>
          <p:nvPr>
            <p:ph type="ftr" sz="quarter" idx="11"/>
          </p:nvPr>
        </p:nvSpPr>
        <p:spPr/>
        <p:txBody>
          <a:bodyPr/>
          <a:lstStyle>
            <a:lvl1pPr>
              <a:defRPr/>
            </a:lvl1pPr>
          </a:lstStyle>
          <a:p>
            <a:r>
              <a:rPr lang="en-AU"/>
              <a:t>Science, Engineering &amp; Health</a:t>
            </a:r>
          </a:p>
        </p:txBody>
      </p:sp>
      <p:sp>
        <p:nvSpPr>
          <p:cNvPr id="7" name="Slide Number Placeholder 6"/>
          <p:cNvSpPr>
            <a:spLocks noGrp="1"/>
          </p:cNvSpPr>
          <p:nvPr>
            <p:ph type="sldNum" sz="quarter" idx="12"/>
          </p:nvPr>
        </p:nvSpPr>
        <p:spPr/>
        <p:txBody>
          <a:bodyPr/>
          <a:lstStyle>
            <a:lvl1pPr>
              <a:defRPr/>
            </a:lvl1pPr>
          </a:lstStyle>
          <a:p>
            <a:fld id="{606FCD0C-CE0B-44B2-97CD-D9A71FF4976E}" type="slidenum">
              <a:rPr lang="en-AU"/>
              <a:pPr/>
              <a:t>‹#›</a:t>
            </a:fld>
            <a:endParaRPr lang="en-AU"/>
          </a:p>
        </p:txBody>
      </p:sp>
    </p:spTree>
    <p:extLst>
      <p:ext uri="{BB962C8B-B14F-4D97-AF65-F5344CB8AC3E}">
        <p14:creationId xmlns:p14="http://schemas.microsoft.com/office/powerpoint/2010/main" val="80498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AU"/>
              <a:t>RMIT University©2008</a:t>
            </a:r>
          </a:p>
        </p:txBody>
      </p:sp>
      <p:sp>
        <p:nvSpPr>
          <p:cNvPr id="6" name="Footer Placeholder 5"/>
          <p:cNvSpPr>
            <a:spLocks noGrp="1"/>
          </p:cNvSpPr>
          <p:nvPr>
            <p:ph type="ftr" sz="quarter" idx="11"/>
          </p:nvPr>
        </p:nvSpPr>
        <p:spPr/>
        <p:txBody>
          <a:bodyPr/>
          <a:lstStyle>
            <a:lvl1pPr>
              <a:defRPr/>
            </a:lvl1pPr>
          </a:lstStyle>
          <a:p>
            <a:r>
              <a:rPr lang="en-AU"/>
              <a:t>Science, Engineering &amp; Health</a:t>
            </a:r>
          </a:p>
        </p:txBody>
      </p:sp>
      <p:sp>
        <p:nvSpPr>
          <p:cNvPr id="7" name="Slide Number Placeholder 6"/>
          <p:cNvSpPr>
            <a:spLocks noGrp="1"/>
          </p:cNvSpPr>
          <p:nvPr>
            <p:ph type="sldNum" sz="quarter" idx="12"/>
          </p:nvPr>
        </p:nvSpPr>
        <p:spPr/>
        <p:txBody>
          <a:bodyPr/>
          <a:lstStyle>
            <a:lvl1pPr>
              <a:defRPr/>
            </a:lvl1pPr>
          </a:lstStyle>
          <a:p>
            <a:fld id="{5C086DED-C136-4E04-A68C-5EA7F2C4E09D}" type="slidenum">
              <a:rPr lang="en-AU"/>
              <a:pPr/>
              <a:t>‹#›</a:t>
            </a:fld>
            <a:endParaRPr lang="en-AU"/>
          </a:p>
        </p:txBody>
      </p:sp>
    </p:spTree>
    <p:extLst>
      <p:ext uri="{BB962C8B-B14F-4D97-AF65-F5344CB8AC3E}">
        <p14:creationId xmlns:p14="http://schemas.microsoft.com/office/powerpoint/2010/main" val="1904964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93" name="Picture 21" descr="core foote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title"/>
          </p:nvPr>
        </p:nvSpPr>
        <p:spPr bwMode="auto">
          <a:xfrm>
            <a:off x="381000" y="274638"/>
            <a:ext cx="822960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smtClean="0"/>
              <a:t>Click to edit Header 1</a:t>
            </a:r>
          </a:p>
        </p:txBody>
      </p:sp>
      <p:sp>
        <p:nvSpPr>
          <p:cNvPr id="3075" name="Rectangle 3"/>
          <p:cNvSpPr>
            <a:spLocks noGrp="1" noChangeArrowheads="1"/>
          </p:cNvSpPr>
          <p:nvPr>
            <p:ph type="body" idx="1"/>
          </p:nvPr>
        </p:nvSpPr>
        <p:spPr bwMode="auto">
          <a:xfrm>
            <a:off x="381000" y="1300163"/>
            <a:ext cx="8229600" cy="486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3076" name="Rectangle 4"/>
          <p:cNvSpPr>
            <a:spLocks noGrp="1" noChangeArrowheads="1"/>
          </p:cNvSpPr>
          <p:nvPr>
            <p:ph type="dt" sz="half" idx="2"/>
          </p:nvPr>
        </p:nvSpPr>
        <p:spPr bwMode="auto">
          <a:xfrm>
            <a:off x="444500" y="6565900"/>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fontAlgn="base">
              <a:defRPr sz="1100"/>
            </a:lvl1pPr>
          </a:lstStyle>
          <a:p>
            <a:r>
              <a:rPr lang="en-AU"/>
              <a:t>RMIT University©2008</a:t>
            </a:r>
          </a:p>
        </p:txBody>
      </p:sp>
      <p:sp>
        <p:nvSpPr>
          <p:cNvPr id="3091" name="Rectangle 19"/>
          <p:cNvSpPr>
            <a:spLocks noGrp="1" noChangeArrowheads="1"/>
          </p:cNvSpPr>
          <p:nvPr>
            <p:ph type="ftr" sz="quarter" idx="3"/>
          </p:nvPr>
        </p:nvSpPr>
        <p:spPr bwMode="auto">
          <a:xfrm>
            <a:off x="2611438" y="6575425"/>
            <a:ext cx="38322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fontAlgn="base">
              <a:defRPr sz="1100"/>
            </a:lvl1pPr>
          </a:lstStyle>
          <a:p>
            <a:r>
              <a:rPr lang="en-AU"/>
              <a:t>Science, Engineering &amp; Health</a:t>
            </a:r>
          </a:p>
        </p:txBody>
      </p:sp>
      <p:sp>
        <p:nvSpPr>
          <p:cNvPr id="3092" name="Rectangle 20"/>
          <p:cNvSpPr>
            <a:spLocks noGrp="1" noChangeArrowheads="1"/>
          </p:cNvSpPr>
          <p:nvPr>
            <p:ph type="sldNum" sz="quarter" idx="4"/>
          </p:nvPr>
        </p:nvSpPr>
        <p:spPr bwMode="auto">
          <a:xfrm>
            <a:off x="6523038" y="6578600"/>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fontAlgn="base">
              <a:defRPr sz="1100"/>
            </a:lvl1pPr>
          </a:lstStyle>
          <a:p>
            <a:fld id="{1DB169B2-A0F0-44BD-AFC4-20BD5C668B87}" type="slidenum">
              <a:rPr lang="en-AU"/>
              <a:pPr/>
              <a:t>‹#›</a:t>
            </a:fld>
            <a:endParaRPr lang="en-AU"/>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p:txStyles>
    <p:title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p:titleStyle>
    <p:bodyStyle>
      <a:lvl1pPr marL="180975" indent="-180975" algn="l" rtl="0" fontAlgn="base">
        <a:spcBef>
          <a:spcPct val="50000"/>
        </a:spcBef>
        <a:spcAft>
          <a:spcPct val="0"/>
        </a:spcAft>
        <a:buClr>
          <a:srgbClr val="887E6E"/>
        </a:buClr>
        <a:buChar char="•"/>
        <a:defRPr>
          <a:solidFill>
            <a:schemeClr val="tx1"/>
          </a:solidFill>
          <a:latin typeface="+mn-lt"/>
          <a:ea typeface="+mn-ea"/>
          <a:cs typeface="+mn-cs"/>
        </a:defRPr>
      </a:lvl1pPr>
      <a:lvl2pPr marL="485775" indent="-161925" algn="l" rtl="0" fontAlgn="base">
        <a:spcBef>
          <a:spcPct val="25000"/>
        </a:spcBef>
        <a:spcAft>
          <a:spcPct val="0"/>
        </a:spcAft>
        <a:buClr>
          <a:srgbClr val="887E6E"/>
        </a:buClr>
        <a:buFont typeface="Arial" charset="0"/>
        <a:buChar char="–"/>
        <a:defRPr>
          <a:solidFill>
            <a:schemeClr val="tx1"/>
          </a:solidFill>
          <a:latin typeface="+mn-lt"/>
          <a:cs typeface="+mn-cs"/>
        </a:defRPr>
      </a:lvl2pPr>
      <a:lvl3pPr marL="795338" indent="-161925" algn="l" rtl="0" fontAlgn="base">
        <a:spcBef>
          <a:spcPct val="25000"/>
        </a:spcBef>
        <a:spcAft>
          <a:spcPct val="0"/>
        </a:spcAft>
        <a:buClr>
          <a:srgbClr val="887E6E"/>
        </a:buClr>
        <a:buFont typeface="Arial" charset="0"/>
        <a:buChar char="–"/>
        <a:defRPr>
          <a:solidFill>
            <a:schemeClr val="tx1"/>
          </a:solidFill>
          <a:latin typeface="+mn-lt"/>
          <a:cs typeface="+mn-cs"/>
        </a:defRPr>
      </a:lvl3pPr>
      <a:lvl4pPr marL="1090613" indent="-166688" algn="l" rtl="0" fontAlgn="base">
        <a:spcBef>
          <a:spcPct val="25000"/>
        </a:spcBef>
        <a:spcAft>
          <a:spcPct val="0"/>
        </a:spcAft>
        <a:buClr>
          <a:srgbClr val="887E6E"/>
        </a:buClr>
        <a:buChar char="–"/>
        <a:defRPr>
          <a:solidFill>
            <a:schemeClr val="tx1"/>
          </a:solidFill>
          <a:latin typeface="+mn-lt"/>
          <a:cs typeface="+mn-cs"/>
        </a:defRPr>
      </a:lvl4pPr>
      <a:lvl5pPr marL="1390650" indent="-171450" algn="l" rtl="0" fontAlgn="base">
        <a:spcBef>
          <a:spcPct val="25000"/>
        </a:spcBef>
        <a:spcAft>
          <a:spcPct val="0"/>
        </a:spcAft>
        <a:buClr>
          <a:srgbClr val="887E6E"/>
        </a:buClr>
        <a:buFont typeface="Arial" charset="0"/>
        <a:buChar char="–"/>
        <a:defRPr>
          <a:solidFill>
            <a:schemeClr val="tx1"/>
          </a:solidFill>
          <a:latin typeface="+mn-lt"/>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hyperlink" Target="http://www.cfdresearch.com/inhalation.php" TargetMode="External"/><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2.jpeg"/><Relationship Id="rId1" Type="http://schemas.openxmlformats.org/officeDocument/2006/relationships/slideLayout" Target="../slideLayouts/slideLayout6.xml"/><Relationship Id="rId5" Type="http://schemas.openxmlformats.org/officeDocument/2006/relationships/image" Target="../media/image84.gif"/><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g"/><Relationship Id="rId1" Type="http://schemas.openxmlformats.org/officeDocument/2006/relationships/slideLayout" Target="../slideLayouts/slideLayout6.xml"/><Relationship Id="rId4" Type="http://schemas.openxmlformats.org/officeDocument/2006/relationships/image" Target="../media/image89.jp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0.png"/><Relationship Id="rId5" Type="http://schemas.openxmlformats.org/officeDocument/2006/relationships/oleObject" Target="../embeddings/oleObject2.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a:xfrm>
            <a:off x="0" y="1557338"/>
            <a:ext cx="9144000" cy="1295400"/>
          </a:xfrm>
        </p:spPr>
        <p:txBody>
          <a:bodyPr/>
          <a:lstStyle/>
          <a:p>
            <a:pPr algn="ctr"/>
            <a:r>
              <a:rPr lang="en-US" dirty="0"/>
              <a:t>The Health Assessment of Inhaled Particles Deposition in the </a:t>
            </a:r>
            <a:r>
              <a:rPr lang="en-US" dirty="0" smtClean="0"/>
              <a:t>Nasal Cavity</a:t>
            </a:r>
            <a:endParaRPr lang="en-AU" dirty="0"/>
          </a:p>
        </p:txBody>
      </p:sp>
      <p:sp>
        <p:nvSpPr>
          <p:cNvPr id="4" name="Rectangle 3"/>
          <p:cNvSpPr txBox="1">
            <a:spLocks noChangeArrowheads="1"/>
          </p:cNvSpPr>
          <p:nvPr/>
        </p:nvSpPr>
        <p:spPr bwMode="auto">
          <a:xfrm>
            <a:off x="835025" y="3509962"/>
            <a:ext cx="6481763" cy="186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fontAlgn="base">
              <a:spcBef>
                <a:spcPct val="50000"/>
              </a:spcBef>
              <a:spcAft>
                <a:spcPct val="0"/>
              </a:spcAft>
              <a:buClr>
                <a:srgbClr val="887E6E"/>
              </a:buClr>
              <a:buFontTx/>
              <a:buNone/>
              <a:defRPr sz="2200">
                <a:solidFill>
                  <a:schemeClr val="bg1"/>
                </a:solidFill>
                <a:latin typeface="+mn-lt"/>
                <a:ea typeface="+mn-ea"/>
                <a:cs typeface="+mn-cs"/>
              </a:defRPr>
            </a:lvl1pPr>
            <a:lvl2pPr marL="485775" indent="-161925" algn="l" rtl="0" fontAlgn="base">
              <a:spcBef>
                <a:spcPct val="25000"/>
              </a:spcBef>
              <a:spcAft>
                <a:spcPct val="0"/>
              </a:spcAft>
              <a:buClr>
                <a:srgbClr val="887E6E"/>
              </a:buClr>
              <a:buFont typeface="Arial" charset="0"/>
              <a:buChar char="–"/>
              <a:defRPr>
                <a:solidFill>
                  <a:schemeClr val="tx1"/>
                </a:solidFill>
                <a:latin typeface="+mn-lt"/>
                <a:cs typeface="+mn-cs"/>
              </a:defRPr>
            </a:lvl2pPr>
            <a:lvl3pPr marL="795338" indent="-161925" algn="l" rtl="0" fontAlgn="base">
              <a:spcBef>
                <a:spcPct val="25000"/>
              </a:spcBef>
              <a:spcAft>
                <a:spcPct val="0"/>
              </a:spcAft>
              <a:buClr>
                <a:srgbClr val="887E6E"/>
              </a:buClr>
              <a:buFont typeface="Arial" charset="0"/>
              <a:buChar char="–"/>
              <a:defRPr>
                <a:solidFill>
                  <a:schemeClr val="tx1"/>
                </a:solidFill>
                <a:latin typeface="+mn-lt"/>
                <a:cs typeface="+mn-cs"/>
              </a:defRPr>
            </a:lvl3pPr>
            <a:lvl4pPr marL="1090613" indent="-166688" algn="l" rtl="0" fontAlgn="base">
              <a:spcBef>
                <a:spcPct val="25000"/>
              </a:spcBef>
              <a:spcAft>
                <a:spcPct val="0"/>
              </a:spcAft>
              <a:buClr>
                <a:srgbClr val="887E6E"/>
              </a:buClr>
              <a:buChar char="–"/>
              <a:defRPr>
                <a:solidFill>
                  <a:schemeClr val="tx1"/>
                </a:solidFill>
                <a:latin typeface="+mn-lt"/>
                <a:cs typeface="+mn-cs"/>
              </a:defRPr>
            </a:lvl4pPr>
            <a:lvl5pPr marL="1390650" indent="-171450" algn="l" rtl="0" fontAlgn="base">
              <a:spcBef>
                <a:spcPct val="25000"/>
              </a:spcBef>
              <a:spcAft>
                <a:spcPct val="0"/>
              </a:spcAft>
              <a:buClr>
                <a:srgbClr val="887E6E"/>
              </a:buClr>
              <a:buFont typeface="Arial" charset="0"/>
              <a:buChar char="–"/>
              <a:defRPr>
                <a:solidFill>
                  <a:schemeClr val="tx1"/>
                </a:solidFill>
                <a:latin typeface="+mn-lt"/>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a:lstStyle>
          <a:p>
            <a:r>
              <a:rPr lang="en-AU" sz="2000" b="1" kern="0" dirty="0" smtClean="0">
                <a:latin typeface="+mj-lt"/>
                <a:cs typeface="Times New Roman" pitchFamily="18" charset="0"/>
              </a:rPr>
              <a:t>PhD Candidate: 	Yidan Shang</a:t>
            </a:r>
          </a:p>
          <a:p>
            <a:r>
              <a:rPr lang="en-AU" sz="2000" b="1" kern="0" dirty="0" smtClean="0">
                <a:latin typeface="+mj-lt"/>
                <a:cs typeface="Times New Roman" pitchFamily="18" charset="0"/>
              </a:rPr>
              <a:t>Primary supervisor: 	</a:t>
            </a:r>
            <a:r>
              <a:rPr lang="en-AU" sz="2000" b="1" kern="0" dirty="0" err="1" smtClean="0">
                <a:latin typeface="+mj-lt"/>
                <a:cs typeface="Times New Roman" pitchFamily="18" charset="0"/>
              </a:rPr>
              <a:t>Prof.</a:t>
            </a:r>
            <a:r>
              <a:rPr lang="en-AU" sz="2000" b="1" kern="0" dirty="0" smtClean="0">
                <a:latin typeface="+mj-lt"/>
                <a:cs typeface="Times New Roman" pitchFamily="18" charset="0"/>
              </a:rPr>
              <a:t> </a:t>
            </a:r>
            <a:r>
              <a:rPr lang="en-AU" sz="2000" b="1" kern="0" dirty="0" err="1" smtClean="0">
                <a:latin typeface="+mj-lt"/>
                <a:cs typeface="Times New Roman" pitchFamily="18" charset="0"/>
              </a:rPr>
              <a:t>Jiyuan</a:t>
            </a:r>
            <a:r>
              <a:rPr lang="en-AU" sz="2000" b="1" kern="0" dirty="0" smtClean="0">
                <a:latin typeface="+mj-lt"/>
                <a:cs typeface="Times New Roman" pitchFamily="18" charset="0"/>
              </a:rPr>
              <a:t> </a:t>
            </a:r>
            <a:r>
              <a:rPr lang="en-AU" sz="2000" b="1" kern="0" dirty="0" err="1" smtClean="0">
                <a:latin typeface="+mj-lt"/>
                <a:cs typeface="Times New Roman" pitchFamily="18" charset="0"/>
              </a:rPr>
              <a:t>Tu</a:t>
            </a:r>
            <a:endParaRPr lang="en-AU" sz="2000" b="1" kern="0" dirty="0" smtClean="0">
              <a:latin typeface="+mj-lt"/>
              <a:cs typeface="Times New Roman" pitchFamily="18" charset="0"/>
            </a:endParaRPr>
          </a:p>
          <a:p>
            <a:r>
              <a:rPr lang="en-AU" sz="2000" b="1" kern="0" dirty="0" smtClean="0">
                <a:latin typeface="+mj-lt"/>
                <a:cs typeface="Times New Roman" pitchFamily="18" charset="0"/>
              </a:rPr>
              <a:t>Second supervisor: 	</a:t>
            </a:r>
            <a:r>
              <a:rPr lang="en-AU" sz="2000" b="1" kern="0" dirty="0" err="1" smtClean="0">
                <a:latin typeface="+mj-lt"/>
                <a:cs typeface="Times New Roman" pitchFamily="18" charset="0"/>
              </a:rPr>
              <a:t>Dr.</a:t>
            </a:r>
            <a:r>
              <a:rPr lang="en-AU" sz="2000" b="1" kern="0" dirty="0" smtClean="0">
                <a:latin typeface="+mj-lt"/>
                <a:cs typeface="Times New Roman" pitchFamily="18" charset="0"/>
              </a:rPr>
              <a:t> </a:t>
            </a:r>
            <a:r>
              <a:rPr lang="en-AU" sz="2000" b="1" kern="0" dirty="0" err="1" smtClean="0">
                <a:latin typeface="+mj-lt"/>
                <a:cs typeface="Times New Roman" pitchFamily="18" charset="0"/>
              </a:rPr>
              <a:t>Kiao</a:t>
            </a:r>
            <a:r>
              <a:rPr lang="en-AU" sz="2000" b="1" kern="0" dirty="0" smtClean="0">
                <a:latin typeface="+mj-lt"/>
                <a:cs typeface="Times New Roman" pitchFamily="18" charset="0"/>
              </a:rPr>
              <a:t> Inthavong</a:t>
            </a:r>
            <a:endParaRPr lang="en-AU" sz="2000" kern="0" dirty="0">
              <a:latin typeface="+mj-lt"/>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CD1DC76B-9F61-4555-B9B6-5FB69CFF16E4}" type="slidenum">
              <a:rPr lang="en-AU" smtClean="0"/>
              <a:pPr/>
              <a:t>10</a:t>
            </a:fld>
            <a:endParaRPr lang="en-AU"/>
          </a:p>
        </p:txBody>
      </p:sp>
      <p:pic>
        <p:nvPicPr>
          <p:cNvPr id="5" name="Picture 4"/>
          <p:cNvPicPr>
            <a:picLocks noChangeAspect="1"/>
          </p:cNvPicPr>
          <p:nvPr/>
        </p:nvPicPr>
        <p:blipFill rotWithShape="1">
          <a:blip r:embed="rId2"/>
          <a:srcRect l="32766" t="1572" r="33042" b="77673"/>
          <a:stretch/>
        </p:blipFill>
        <p:spPr>
          <a:xfrm>
            <a:off x="4499991" y="3828087"/>
            <a:ext cx="4644009" cy="1833161"/>
          </a:xfrm>
          <a:prstGeom prst="rect">
            <a:avLst/>
          </a:prstGeom>
        </p:spPr>
      </p:pic>
      <p:pic>
        <p:nvPicPr>
          <p:cNvPr id="6" name="Picture 5"/>
          <p:cNvPicPr>
            <a:picLocks noChangeAspect="1"/>
          </p:cNvPicPr>
          <p:nvPr/>
        </p:nvPicPr>
        <p:blipFill rotWithShape="1">
          <a:blip r:embed="rId2"/>
          <a:srcRect l="32778" t="74499" r="33030" b="4746"/>
          <a:stretch/>
        </p:blipFill>
        <p:spPr>
          <a:xfrm>
            <a:off x="4427490" y="703123"/>
            <a:ext cx="4716511" cy="1861781"/>
          </a:xfrm>
          <a:prstGeom prst="rect">
            <a:avLst/>
          </a:prstGeom>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7727" r="54970"/>
          <a:stretch/>
        </p:blipFill>
        <p:spPr bwMode="auto">
          <a:xfrm>
            <a:off x="-5903" y="3717032"/>
            <a:ext cx="3725801"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458" t="-1460" r="22546" b="63706"/>
          <a:stretch/>
        </p:blipFill>
        <p:spPr bwMode="auto">
          <a:xfrm>
            <a:off x="2843808" y="4581128"/>
            <a:ext cx="1584176" cy="12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b="21276"/>
          <a:stretch/>
        </p:blipFill>
        <p:spPr>
          <a:xfrm>
            <a:off x="76412" y="847139"/>
            <a:ext cx="4423580" cy="2077805"/>
          </a:xfrm>
          <a:prstGeom prst="rect">
            <a:avLst/>
          </a:prstGeom>
        </p:spPr>
      </p:pic>
      <p:sp>
        <p:nvSpPr>
          <p:cNvPr id="10" name="TextBox 9"/>
          <p:cNvSpPr txBox="1"/>
          <p:nvPr/>
        </p:nvSpPr>
        <p:spPr>
          <a:xfrm>
            <a:off x="881743" y="3068960"/>
            <a:ext cx="2682145" cy="338554"/>
          </a:xfrm>
          <a:prstGeom prst="rect">
            <a:avLst/>
          </a:prstGeom>
          <a:noFill/>
        </p:spPr>
        <p:txBody>
          <a:bodyPr wrap="none" rtlCol="0">
            <a:spAutoFit/>
          </a:bodyPr>
          <a:lstStyle/>
          <a:p>
            <a:r>
              <a:rPr lang="en-US" sz="1600" dirty="0" smtClean="0">
                <a:solidFill>
                  <a:schemeClr val="tx1"/>
                </a:solidFill>
                <a:latin typeface="+mn-lt"/>
                <a:cs typeface="Times New Roman" pitchFamily="18" charset="0"/>
              </a:rPr>
              <a:t>Rats in exposure chambers</a:t>
            </a:r>
            <a:endParaRPr lang="en-US" sz="1600" dirty="0">
              <a:solidFill>
                <a:schemeClr val="tx1"/>
              </a:solidFill>
              <a:latin typeface="+mn-lt"/>
              <a:cs typeface="Times New Roman" pitchFamily="18" charset="0"/>
            </a:endParaRPr>
          </a:p>
        </p:txBody>
      </p:sp>
      <p:sp>
        <p:nvSpPr>
          <p:cNvPr id="11" name="Title 1"/>
          <p:cNvSpPr txBox="1">
            <a:spLocks/>
          </p:cNvSpPr>
          <p:nvPr/>
        </p:nvSpPr>
        <p:spPr>
          <a:xfrm>
            <a:off x="381000" y="274638"/>
            <a:ext cx="8229600" cy="922337"/>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1" kern="0" dirty="0" smtClean="0">
                <a:cs typeface="Times New Roman" pitchFamily="18" charset="0"/>
              </a:rPr>
              <a:t>Experimental extrapolation</a:t>
            </a:r>
            <a:endParaRPr lang="en-US" b="1" kern="0" dirty="0">
              <a:cs typeface="Times New Roman" pitchFamily="18" charset="0"/>
            </a:endParaRPr>
          </a:p>
        </p:txBody>
      </p:sp>
      <p:sp>
        <p:nvSpPr>
          <p:cNvPr id="12" name="TextBox 11"/>
          <p:cNvSpPr txBox="1"/>
          <p:nvPr/>
        </p:nvSpPr>
        <p:spPr>
          <a:xfrm>
            <a:off x="35496" y="5898758"/>
            <a:ext cx="4588115" cy="338554"/>
          </a:xfrm>
          <a:prstGeom prst="rect">
            <a:avLst/>
          </a:prstGeom>
          <a:noFill/>
        </p:spPr>
        <p:txBody>
          <a:bodyPr wrap="none" rtlCol="0">
            <a:spAutoFit/>
          </a:bodyPr>
          <a:lstStyle/>
          <a:p>
            <a:r>
              <a:rPr lang="en-US" sz="1600" dirty="0" smtClean="0">
                <a:solidFill>
                  <a:schemeClr val="tx1"/>
                </a:solidFill>
                <a:latin typeface="+mn-lt"/>
                <a:cs typeface="Times New Roman" pitchFamily="18" charset="0"/>
              </a:rPr>
              <a:t>Measurement of particle concentration in tissues</a:t>
            </a:r>
            <a:endParaRPr lang="en-US" sz="1600" dirty="0">
              <a:solidFill>
                <a:schemeClr val="tx1"/>
              </a:solidFill>
              <a:latin typeface="+mn-lt"/>
              <a:cs typeface="Times New Roman" pitchFamily="18" charset="0"/>
            </a:endParaRPr>
          </a:p>
        </p:txBody>
      </p:sp>
      <p:sp>
        <p:nvSpPr>
          <p:cNvPr id="13" name="TextBox 12"/>
          <p:cNvSpPr txBox="1"/>
          <p:nvPr/>
        </p:nvSpPr>
        <p:spPr>
          <a:xfrm>
            <a:off x="4860032" y="3063819"/>
            <a:ext cx="3520516" cy="338554"/>
          </a:xfrm>
          <a:prstGeom prst="rect">
            <a:avLst/>
          </a:prstGeom>
          <a:noFill/>
        </p:spPr>
        <p:txBody>
          <a:bodyPr wrap="none" rtlCol="0">
            <a:spAutoFit/>
          </a:bodyPr>
          <a:lstStyle/>
          <a:p>
            <a:r>
              <a:rPr lang="en-US" sz="1600" dirty="0" smtClean="0">
                <a:solidFill>
                  <a:schemeClr val="tx1"/>
                </a:solidFill>
                <a:latin typeface="+mn-lt"/>
                <a:cs typeface="Times New Roman" pitchFamily="18" charset="0"/>
              </a:rPr>
              <a:t>Deposition patterns of 5 µm particles</a:t>
            </a:r>
            <a:endParaRPr lang="en-US" sz="1600" dirty="0">
              <a:solidFill>
                <a:schemeClr val="tx1"/>
              </a:solidFill>
              <a:latin typeface="+mn-lt"/>
              <a:cs typeface="Times New Roman" pitchFamily="18" charset="0"/>
            </a:endParaRPr>
          </a:p>
        </p:txBody>
      </p:sp>
      <p:sp>
        <p:nvSpPr>
          <p:cNvPr id="14" name="TextBox 13"/>
          <p:cNvSpPr txBox="1"/>
          <p:nvPr/>
        </p:nvSpPr>
        <p:spPr>
          <a:xfrm>
            <a:off x="4867908" y="5898538"/>
            <a:ext cx="3520516" cy="338554"/>
          </a:xfrm>
          <a:prstGeom prst="rect">
            <a:avLst/>
          </a:prstGeom>
          <a:noFill/>
        </p:spPr>
        <p:txBody>
          <a:bodyPr wrap="none" rtlCol="0">
            <a:spAutoFit/>
          </a:bodyPr>
          <a:lstStyle/>
          <a:p>
            <a:r>
              <a:rPr lang="en-US" sz="1600" dirty="0" smtClean="0">
                <a:solidFill>
                  <a:schemeClr val="tx1"/>
                </a:solidFill>
                <a:latin typeface="+mn-lt"/>
                <a:cs typeface="Times New Roman" pitchFamily="18" charset="0"/>
              </a:rPr>
              <a:t>Deposition patterns of 1 </a:t>
            </a:r>
            <a:r>
              <a:rPr lang="en-US" sz="1600" dirty="0">
                <a:solidFill>
                  <a:schemeClr val="tx1"/>
                </a:solidFill>
                <a:latin typeface="+mn-lt"/>
                <a:cs typeface="Times New Roman" pitchFamily="18" charset="0"/>
              </a:rPr>
              <a:t>n</a:t>
            </a:r>
            <a:r>
              <a:rPr lang="en-US" sz="1600" dirty="0" smtClean="0">
                <a:solidFill>
                  <a:schemeClr val="tx1"/>
                </a:solidFill>
                <a:latin typeface="+mn-lt"/>
                <a:cs typeface="Times New Roman" pitchFamily="18" charset="0"/>
              </a:rPr>
              <a:t>m particles</a:t>
            </a:r>
            <a:endParaRPr lang="en-US" sz="1600" dirty="0">
              <a:solidFill>
                <a:schemeClr val="tx1"/>
              </a:solidFill>
              <a:latin typeface="+mn-lt"/>
              <a:cs typeface="Times New Roman" pitchFamily="18" charset="0"/>
            </a:endParaRPr>
          </a:p>
        </p:txBody>
      </p:sp>
      <p:sp>
        <p:nvSpPr>
          <p:cNvPr id="15" name="Rounded Rectangle 14"/>
          <p:cNvSpPr/>
          <p:nvPr/>
        </p:nvSpPr>
        <p:spPr bwMode="auto">
          <a:xfrm>
            <a:off x="4665010" y="3623539"/>
            <a:ext cx="627070" cy="525541"/>
          </a:xfrm>
          <a:prstGeom prst="roundRect">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16" name="Oval 15"/>
          <p:cNvSpPr/>
          <p:nvPr/>
        </p:nvSpPr>
        <p:spPr bwMode="auto">
          <a:xfrm>
            <a:off x="4525346" y="1586733"/>
            <a:ext cx="864096" cy="936104"/>
          </a:xfrm>
          <a:prstGeom prst="ellipse">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17" name="Oval 16"/>
          <p:cNvSpPr/>
          <p:nvPr/>
        </p:nvSpPr>
        <p:spPr bwMode="auto">
          <a:xfrm>
            <a:off x="4546496" y="4370246"/>
            <a:ext cx="1897167" cy="1270408"/>
          </a:xfrm>
          <a:prstGeom prst="ellipse">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18" name="Oval 17"/>
          <p:cNvSpPr/>
          <p:nvPr/>
        </p:nvSpPr>
        <p:spPr bwMode="auto">
          <a:xfrm>
            <a:off x="7792542" y="1327481"/>
            <a:ext cx="864096" cy="936104"/>
          </a:xfrm>
          <a:prstGeom prst="ellipse">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19" name="Title 1"/>
          <p:cNvSpPr txBox="1">
            <a:spLocks/>
          </p:cNvSpPr>
          <p:nvPr/>
        </p:nvSpPr>
        <p:spPr>
          <a:xfrm>
            <a:off x="4785149" y="1095482"/>
            <a:ext cx="344489" cy="410120"/>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algn="ctr"/>
            <a:r>
              <a:rPr lang="en-US" sz="3200" kern="0" dirty="0" smtClean="0">
                <a:solidFill>
                  <a:srgbClr val="FF0000"/>
                </a:solidFill>
                <a:cs typeface="Times New Roman" pitchFamily="18" charset="0"/>
              </a:rPr>
              <a:t>1</a:t>
            </a:r>
            <a:endParaRPr lang="en-US" sz="3200" kern="0" dirty="0">
              <a:solidFill>
                <a:srgbClr val="FF0000"/>
              </a:solidFill>
              <a:cs typeface="Times New Roman" pitchFamily="18" charset="0"/>
            </a:endParaRPr>
          </a:p>
        </p:txBody>
      </p:sp>
      <p:sp>
        <p:nvSpPr>
          <p:cNvPr id="20" name="Title 1"/>
          <p:cNvSpPr txBox="1">
            <a:spLocks/>
          </p:cNvSpPr>
          <p:nvPr/>
        </p:nvSpPr>
        <p:spPr>
          <a:xfrm>
            <a:off x="8460432" y="980728"/>
            <a:ext cx="344489" cy="410120"/>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algn="ctr"/>
            <a:r>
              <a:rPr lang="en-US" sz="3200" kern="0" dirty="0">
                <a:solidFill>
                  <a:srgbClr val="FF0000"/>
                </a:solidFill>
                <a:cs typeface="Times New Roman" pitchFamily="18" charset="0"/>
              </a:rPr>
              <a:t>2</a:t>
            </a:r>
          </a:p>
        </p:txBody>
      </p:sp>
      <p:sp>
        <p:nvSpPr>
          <p:cNvPr id="21" name="TextBox 20"/>
          <p:cNvSpPr txBox="1"/>
          <p:nvPr/>
        </p:nvSpPr>
        <p:spPr>
          <a:xfrm>
            <a:off x="1974815" y="2658939"/>
            <a:ext cx="5256567" cy="1087477"/>
          </a:xfrm>
          <a:prstGeom prst="rect">
            <a:avLst/>
          </a:prstGeom>
          <a:solidFill>
            <a:srgbClr val="FF0000"/>
          </a:solidFill>
        </p:spPr>
        <p:txBody>
          <a:bodyPr wrap="none" rtlCol="0">
            <a:spAutoFit/>
          </a:bodyPr>
          <a:lstStyle/>
          <a:p>
            <a:pPr>
              <a:spcBef>
                <a:spcPts val="500"/>
              </a:spcBef>
              <a:spcAft>
                <a:spcPts val="500"/>
              </a:spcAft>
            </a:pPr>
            <a:r>
              <a:rPr lang="en-US" sz="1600" dirty="0" smtClean="0">
                <a:solidFill>
                  <a:schemeClr val="tx1"/>
                </a:solidFill>
              </a:rPr>
              <a:t>Research gaps:</a:t>
            </a:r>
          </a:p>
          <a:p>
            <a:pPr marL="285750" indent="-285750">
              <a:spcBef>
                <a:spcPts val="500"/>
              </a:spcBef>
              <a:spcAft>
                <a:spcPts val="500"/>
              </a:spcAft>
              <a:buFont typeface="Arial" panose="020B0604020202020204" pitchFamily="34" charset="0"/>
              <a:buChar char="•"/>
            </a:pPr>
            <a:r>
              <a:rPr lang="en-US" sz="1600" b="1" i="1" dirty="0" smtClean="0">
                <a:solidFill>
                  <a:schemeClr val="tx1"/>
                </a:solidFill>
              </a:rPr>
              <a:t>Extrapolation</a:t>
            </a:r>
            <a:r>
              <a:rPr lang="en-US" sz="1600" dirty="0" smtClean="0">
                <a:solidFill>
                  <a:schemeClr val="tx1"/>
                </a:solidFill>
              </a:rPr>
              <a:t> from rat to human may not be reliable</a:t>
            </a:r>
          </a:p>
          <a:p>
            <a:pPr marL="285750" indent="-285750">
              <a:spcBef>
                <a:spcPts val="500"/>
              </a:spcBef>
              <a:spcAft>
                <a:spcPts val="500"/>
              </a:spcAft>
              <a:buFont typeface="Arial" panose="020B0604020202020204" pitchFamily="34" charset="0"/>
              <a:buChar char="•"/>
            </a:pPr>
            <a:r>
              <a:rPr lang="en-US" sz="1600" dirty="0">
                <a:solidFill>
                  <a:schemeClr val="tx1"/>
                </a:solidFill>
              </a:rPr>
              <a:t>Reconstructed models were </a:t>
            </a:r>
            <a:r>
              <a:rPr lang="en-US" sz="1600" b="1" i="1" dirty="0">
                <a:solidFill>
                  <a:schemeClr val="tx1"/>
                </a:solidFill>
              </a:rPr>
              <a:t>truncated</a:t>
            </a:r>
            <a:r>
              <a:rPr lang="en-US" sz="1600" dirty="0">
                <a:solidFill>
                  <a:schemeClr val="tx1"/>
                </a:solidFill>
              </a:rPr>
              <a:t> at the </a:t>
            </a:r>
            <a:r>
              <a:rPr lang="en-US" sz="1600" dirty="0" smtClean="0">
                <a:solidFill>
                  <a:schemeClr val="tx1"/>
                </a:solidFill>
              </a:rPr>
              <a:t>nostril</a:t>
            </a:r>
            <a:endParaRPr lang="en-US" sz="1600" dirty="0">
              <a:solidFill>
                <a:schemeClr val="tx1"/>
              </a:solidFill>
            </a:endParaRPr>
          </a:p>
        </p:txBody>
      </p:sp>
    </p:spTree>
    <p:extLst>
      <p:ext uri="{BB962C8B-B14F-4D97-AF65-F5344CB8AC3E}">
        <p14:creationId xmlns:p14="http://schemas.microsoft.com/office/powerpoint/2010/main" val="348365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Research gaps</a:t>
            </a:r>
            <a:endParaRPr lang="en-AU" b="1" dirty="0"/>
          </a:p>
        </p:txBody>
      </p:sp>
      <p:sp>
        <p:nvSpPr>
          <p:cNvPr id="6" name="Content Placeholder 5"/>
          <p:cNvSpPr>
            <a:spLocks noGrp="1"/>
          </p:cNvSpPr>
          <p:nvPr>
            <p:ph idx="1"/>
          </p:nvPr>
        </p:nvSpPr>
        <p:spPr/>
        <p:txBody>
          <a:bodyPr/>
          <a:lstStyle/>
          <a:p>
            <a:pPr>
              <a:spcBef>
                <a:spcPts val="1500"/>
              </a:spcBef>
              <a:spcAft>
                <a:spcPts val="1500"/>
              </a:spcAft>
            </a:pPr>
            <a:r>
              <a:rPr lang="en-US" sz="2000" dirty="0"/>
              <a:t>M</a:t>
            </a:r>
            <a:r>
              <a:rPr lang="en-US" sz="2000" dirty="0" smtClean="0"/>
              <a:t>ore high-quality nasal models need to be obtained and shared among researchers for detailed investigation.</a:t>
            </a:r>
          </a:p>
          <a:p>
            <a:pPr>
              <a:spcBef>
                <a:spcPts val="1500"/>
              </a:spcBef>
              <a:spcAft>
                <a:spcPts val="1500"/>
              </a:spcAft>
            </a:pPr>
            <a:r>
              <a:rPr lang="en-US" sz="2000" dirty="0" smtClean="0"/>
              <a:t>It has been a challenge to visualize particle deposition patterns appropriately without being sheltered by the complicated nasal geometries.</a:t>
            </a:r>
          </a:p>
          <a:p>
            <a:pPr>
              <a:spcBef>
                <a:spcPts val="1500"/>
              </a:spcBef>
              <a:spcAft>
                <a:spcPts val="1500"/>
              </a:spcAft>
            </a:pPr>
            <a:r>
              <a:rPr lang="en-US" sz="2000" dirty="0"/>
              <a:t>T</a:t>
            </a:r>
            <a:r>
              <a:rPr lang="en-US" sz="2000" dirty="0" smtClean="0"/>
              <a:t>he influence of the breathing region on incoming airflow and particle deposition patterns need to be investigated. </a:t>
            </a:r>
          </a:p>
          <a:p>
            <a:pPr>
              <a:spcBef>
                <a:spcPts val="1500"/>
              </a:spcBef>
              <a:spcAft>
                <a:spcPts val="1500"/>
              </a:spcAft>
            </a:pPr>
            <a:r>
              <a:rPr lang="en-US" sz="2000" dirty="0" smtClean="0"/>
              <a:t>To build a direct extrapolation model from rat to human, comparative studies of particle deposition patterns between human and rat need to be investigated in detail.</a:t>
            </a:r>
          </a:p>
          <a:p>
            <a:pPr>
              <a:spcBef>
                <a:spcPts val="1500"/>
              </a:spcBef>
              <a:spcAft>
                <a:spcPts val="1500"/>
              </a:spcAft>
            </a:pPr>
            <a:endParaRPr lang="en-AU" sz="2000" dirty="0"/>
          </a:p>
        </p:txBody>
      </p:sp>
      <p:sp>
        <p:nvSpPr>
          <p:cNvPr id="3" name="Date Placeholder 2"/>
          <p:cNvSpPr>
            <a:spLocks noGrp="1"/>
          </p:cNvSpPr>
          <p:nvPr>
            <p:ph type="dt" sz="half" idx="10"/>
          </p:nvPr>
        </p:nvSpPr>
        <p:spPr/>
        <p:txBody>
          <a:bodyPr/>
          <a:lstStyle/>
          <a:p>
            <a:r>
              <a:rPr lang="en-AU" dirty="0" smtClean="0"/>
              <a:t>RMIT University©2008</a:t>
            </a:r>
            <a:endParaRPr lang="en-AU" dirty="0"/>
          </a:p>
        </p:txBody>
      </p:sp>
      <p:sp>
        <p:nvSpPr>
          <p:cNvPr id="4" name="Footer Placeholder 3"/>
          <p:cNvSpPr>
            <a:spLocks noGrp="1"/>
          </p:cNvSpPr>
          <p:nvPr>
            <p:ph type="ftr" sz="quarter" idx="11"/>
          </p:nvPr>
        </p:nvSpPr>
        <p:spPr/>
        <p:txBody>
          <a:bodyPr/>
          <a:lstStyle/>
          <a:p>
            <a:r>
              <a:rPr lang="en-AU" dirty="0" smtClean="0"/>
              <a:t>Science, Engineering &amp; Health</a:t>
            </a:r>
            <a:endParaRPr lang="en-AU" dirty="0"/>
          </a:p>
        </p:txBody>
      </p:sp>
      <p:sp>
        <p:nvSpPr>
          <p:cNvPr id="5" name="Slide Number Placeholder 4"/>
          <p:cNvSpPr>
            <a:spLocks noGrp="1"/>
          </p:cNvSpPr>
          <p:nvPr>
            <p:ph type="sldNum" sz="quarter" idx="12"/>
          </p:nvPr>
        </p:nvSpPr>
        <p:spPr/>
        <p:txBody>
          <a:bodyPr/>
          <a:lstStyle/>
          <a:p>
            <a:fld id="{E03C51F9-9059-4212-B2AE-A910B9C56FDB}" type="slidenum">
              <a:rPr lang="en-AU" smtClean="0"/>
              <a:pPr/>
              <a:t>11</a:t>
            </a:fld>
            <a:endParaRPr lang="en-AU" dirty="0"/>
          </a:p>
        </p:txBody>
      </p:sp>
    </p:spTree>
    <p:extLst>
      <p:ext uri="{BB962C8B-B14F-4D97-AF65-F5344CB8AC3E}">
        <p14:creationId xmlns:p14="http://schemas.microsoft.com/office/powerpoint/2010/main" val="1455205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smtClean="0"/>
              <a:t>RMIT University©2008</a:t>
            </a:r>
            <a:endParaRPr lang="en-AU" dirty="0"/>
          </a:p>
        </p:txBody>
      </p:sp>
      <p:sp>
        <p:nvSpPr>
          <p:cNvPr id="4" name="Footer Placeholder 3"/>
          <p:cNvSpPr>
            <a:spLocks noGrp="1"/>
          </p:cNvSpPr>
          <p:nvPr>
            <p:ph type="ftr" sz="quarter" idx="11"/>
          </p:nvPr>
        </p:nvSpPr>
        <p:spPr/>
        <p:txBody>
          <a:bodyPr/>
          <a:lstStyle/>
          <a:p>
            <a:r>
              <a:rPr lang="en-AU" dirty="0" smtClean="0"/>
              <a:t>Science, Engineering &amp; Health</a:t>
            </a:r>
            <a:endParaRPr lang="en-AU" dirty="0"/>
          </a:p>
        </p:txBody>
      </p:sp>
      <p:sp>
        <p:nvSpPr>
          <p:cNvPr id="5" name="Slide Number Placeholder 4"/>
          <p:cNvSpPr>
            <a:spLocks noGrp="1"/>
          </p:cNvSpPr>
          <p:nvPr>
            <p:ph type="sldNum" sz="quarter" idx="12"/>
          </p:nvPr>
        </p:nvSpPr>
        <p:spPr/>
        <p:txBody>
          <a:bodyPr/>
          <a:lstStyle/>
          <a:p>
            <a:fld id="{E03C51F9-9059-4212-B2AE-A910B9C56FDB}" type="slidenum">
              <a:rPr lang="en-AU" smtClean="0"/>
              <a:pPr/>
              <a:t>12</a:t>
            </a:fld>
            <a:endParaRPr lang="en-AU" dirty="0"/>
          </a:p>
        </p:txBody>
      </p:sp>
      <p:sp>
        <p:nvSpPr>
          <p:cNvPr id="6" name="Title 1"/>
          <p:cNvSpPr txBox="1">
            <a:spLocks/>
          </p:cNvSpPr>
          <p:nvPr/>
        </p:nvSpPr>
        <p:spPr bwMode="auto">
          <a:xfrm>
            <a:off x="0" y="2492896"/>
            <a:ext cx="914400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algn="ctr"/>
            <a:r>
              <a:rPr lang="en-AU" sz="3600" b="1" kern="0" dirty="0"/>
              <a:t>Part </a:t>
            </a:r>
            <a:r>
              <a:rPr lang="en-AU" sz="3600" b="1" kern="0" dirty="0" smtClean="0"/>
              <a:t>1:</a:t>
            </a:r>
          </a:p>
          <a:p>
            <a:pPr algn="ctr"/>
            <a:r>
              <a:rPr lang="en-AU" sz="3600" b="1" kern="0" dirty="0" smtClean="0"/>
              <a:t>Nasal </a:t>
            </a:r>
            <a:r>
              <a:rPr lang="en-AU" sz="3600" b="1" kern="0" dirty="0"/>
              <a:t>geometry models reconstruction</a:t>
            </a:r>
          </a:p>
        </p:txBody>
      </p:sp>
    </p:spTree>
    <p:extLst>
      <p:ext uri="{BB962C8B-B14F-4D97-AF65-F5344CB8AC3E}">
        <p14:creationId xmlns:p14="http://schemas.microsoft.com/office/powerpoint/2010/main" val="1724806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AU" dirty="0" smtClean="0">
                <a:latin typeface="+mj-lt"/>
              </a:rPr>
              <a:t>RMIT University©2008</a:t>
            </a:r>
            <a:endParaRPr lang="en-AU" dirty="0">
              <a:latin typeface="+mj-lt"/>
            </a:endParaRPr>
          </a:p>
        </p:txBody>
      </p:sp>
      <p:sp>
        <p:nvSpPr>
          <p:cNvPr id="5" name="Footer Placeholder 4"/>
          <p:cNvSpPr>
            <a:spLocks noGrp="1"/>
          </p:cNvSpPr>
          <p:nvPr>
            <p:ph type="ftr" sz="quarter" idx="11"/>
          </p:nvPr>
        </p:nvSpPr>
        <p:spPr/>
        <p:txBody>
          <a:bodyPr/>
          <a:lstStyle/>
          <a:p>
            <a:r>
              <a:rPr lang="en-AU" dirty="0" smtClean="0">
                <a:latin typeface="+mj-lt"/>
              </a:rPr>
              <a:t>Science, Engineering &amp; Health</a:t>
            </a:r>
            <a:endParaRPr lang="en-AU" dirty="0">
              <a:latin typeface="+mj-lt"/>
            </a:endParaRPr>
          </a:p>
        </p:txBody>
      </p:sp>
      <p:sp>
        <p:nvSpPr>
          <p:cNvPr id="6" name="Slide Number Placeholder 5"/>
          <p:cNvSpPr>
            <a:spLocks noGrp="1"/>
          </p:cNvSpPr>
          <p:nvPr>
            <p:ph type="sldNum" sz="quarter" idx="12"/>
          </p:nvPr>
        </p:nvSpPr>
        <p:spPr/>
        <p:txBody>
          <a:bodyPr/>
          <a:lstStyle/>
          <a:p>
            <a:fld id="{4ED11377-F4FD-4604-ABE1-2865E107BFB0}" type="slidenum">
              <a:rPr lang="en-AU" smtClean="0">
                <a:latin typeface="+mj-lt"/>
              </a:rPr>
              <a:pPr/>
              <a:t>13</a:t>
            </a:fld>
            <a:endParaRPr lang="en-AU" dirty="0">
              <a:latin typeface="+mj-lt"/>
            </a:endParaRPr>
          </a:p>
        </p:txBody>
      </p:sp>
      <p:sp>
        <p:nvSpPr>
          <p:cNvPr id="9" name="TextBox 8"/>
          <p:cNvSpPr txBox="1"/>
          <p:nvPr/>
        </p:nvSpPr>
        <p:spPr>
          <a:xfrm>
            <a:off x="1259633" y="1120388"/>
            <a:ext cx="1656183" cy="954107"/>
          </a:xfrm>
          <a:prstGeom prst="rect">
            <a:avLst/>
          </a:prstGeom>
          <a:noFill/>
          <a:ln>
            <a:solidFill>
              <a:srgbClr val="0070C0"/>
            </a:solidFill>
          </a:ln>
        </p:spPr>
        <p:txBody>
          <a:bodyPr wrap="square" rtlCol="0">
            <a:spAutoFit/>
          </a:bodyPr>
          <a:lstStyle/>
          <a:p>
            <a:pPr algn="ctr"/>
            <a:r>
              <a:rPr lang="en-US" sz="1400" b="1" dirty="0" smtClean="0">
                <a:solidFill>
                  <a:schemeClr val="tx1"/>
                </a:solidFill>
                <a:latin typeface="+mj-lt"/>
                <a:cs typeface="Times New Roman" pitchFamily="18" charset="0"/>
              </a:rPr>
              <a:t>Image Acquisition</a:t>
            </a:r>
          </a:p>
          <a:p>
            <a:pPr algn="ctr"/>
            <a:r>
              <a:rPr lang="en-US" sz="1400" dirty="0">
                <a:solidFill>
                  <a:schemeClr val="tx1"/>
                </a:solidFill>
                <a:latin typeface="+mj-lt"/>
                <a:cs typeface="Times New Roman" pitchFamily="18" charset="0"/>
              </a:rPr>
              <a:t>f</a:t>
            </a:r>
            <a:r>
              <a:rPr lang="en-US" sz="1400" dirty="0" smtClean="0">
                <a:solidFill>
                  <a:schemeClr val="tx1"/>
                </a:solidFill>
                <a:latin typeface="+mj-lt"/>
                <a:cs typeface="Times New Roman" pitchFamily="18" charset="0"/>
              </a:rPr>
              <a:t>rom CT / MRI data</a:t>
            </a:r>
            <a:endParaRPr lang="en-US" sz="1400" dirty="0">
              <a:solidFill>
                <a:schemeClr val="tx1"/>
              </a:solidFill>
              <a:latin typeface="+mj-lt"/>
              <a:cs typeface="Times New Roman" pitchFamily="18" charset="0"/>
            </a:endParaRPr>
          </a:p>
        </p:txBody>
      </p:sp>
      <p:sp>
        <p:nvSpPr>
          <p:cNvPr id="8" name="TextBox 7"/>
          <p:cNvSpPr txBox="1"/>
          <p:nvPr/>
        </p:nvSpPr>
        <p:spPr>
          <a:xfrm>
            <a:off x="4283969" y="1124744"/>
            <a:ext cx="1656183" cy="523220"/>
          </a:xfrm>
          <a:prstGeom prst="rect">
            <a:avLst/>
          </a:prstGeom>
          <a:noFill/>
          <a:ln>
            <a:solidFill>
              <a:srgbClr val="0070C0"/>
            </a:solidFill>
          </a:ln>
        </p:spPr>
        <p:txBody>
          <a:bodyPr wrap="square" rtlCol="0">
            <a:spAutoFit/>
          </a:bodyPr>
          <a:lstStyle/>
          <a:p>
            <a:pPr algn="ctr"/>
            <a:r>
              <a:rPr lang="en-US" sz="1400" b="1" dirty="0" smtClean="0">
                <a:solidFill>
                  <a:schemeClr val="tx1"/>
                </a:solidFill>
                <a:latin typeface="+mj-lt"/>
                <a:cs typeface="Times New Roman" pitchFamily="18" charset="0"/>
              </a:rPr>
              <a:t>View / Organize Images</a:t>
            </a:r>
          </a:p>
        </p:txBody>
      </p:sp>
      <p:sp>
        <p:nvSpPr>
          <p:cNvPr id="10" name="TextBox 9"/>
          <p:cNvSpPr txBox="1"/>
          <p:nvPr/>
        </p:nvSpPr>
        <p:spPr>
          <a:xfrm>
            <a:off x="1259632" y="2132856"/>
            <a:ext cx="1656183" cy="523220"/>
          </a:xfrm>
          <a:prstGeom prst="rect">
            <a:avLst/>
          </a:prstGeom>
          <a:noFill/>
          <a:ln>
            <a:solidFill>
              <a:srgbClr val="0070C0"/>
            </a:solidFill>
          </a:ln>
        </p:spPr>
        <p:txBody>
          <a:bodyPr wrap="square" rtlCol="0">
            <a:spAutoFit/>
          </a:bodyPr>
          <a:lstStyle/>
          <a:p>
            <a:pPr algn="ctr"/>
            <a:r>
              <a:rPr lang="en-US" sz="1400" b="1" dirty="0" smtClean="0">
                <a:solidFill>
                  <a:schemeClr val="tx1"/>
                </a:solidFill>
                <a:latin typeface="+mj-lt"/>
                <a:cs typeface="Times New Roman" pitchFamily="18" charset="0"/>
              </a:rPr>
              <a:t>Manual</a:t>
            </a:r>
          </a:p>
          <a:p>
            <a:pPr algn="ctr"/>
            <a:r>
              <a:rPr lang="en-US" sz="1400" b="1" dirty="0" smtClean="0">
                <a:solidFill>
                  <a:schemeClr val="tx1"/>
                </a:solidFill>
                <a:latin typeface="+mj-lt"/>
                <a:cs typeface="Times New Roman" pitchFamily="18" charset="0"/>
              </a:rPr>
              <a:t>Segmentation</a:t>
            </a:r>
          </a:p>
        </p:txBody>
      </p:sp>
      <p:sp>
        <p:nvSpPr>
          <p:cNvPr id="11" name="TextBox 10"/>
          <p:cNvSpPr txBox="1"/>
          <p:nvPr/>
        </p:nvSpPr>
        <p:spPr>
          <a:xfrm>
            <a:off x="4283968" y="2132856"/>
            <a:ext cx="1656183" cy="523220"/>
          </a:xfrm>
          <a:prstGeom prst="rect">
            <a:avLst/>
          </a:prstGeom>
          <a:noFill/>
          <a:ln>
            <a:solidFill>
              <a:srgbClr val="0070C0"/>
            </a:solidFill>
          </a:ln>
        </p:spPr>
        <p:txBody>
          <a:bodyPr wrap="square" rtlCol="0">
            <a:spAutoFit/>
          </a:bodyPr>
          <a:lstStyle/>
          <a:p>
            <a:pPr algn="ctr"/>
            <a:r>
              <a:rPr lang="en-US" sz="1400" b="1" dirty="0" smtClean="0">
                <a:solidFill>
                  <a:schemeClr val="tx1"/>
                </a:solidFill>
                <a:latin typeface="+mj-lt"/>
                <a:cs typeface="Times New Roman" pitchFamily="18" charset="0"/>
              </a:rPr>
              <a:t>Automatic</a:t>
            </a:r>
          </a:p>
          <a:p>
            <a:pPr algn="ctr"/>
            <a:r>
              <a:rPr lang="en-US" sz="1400" b="1" dirty="0" smtClean="0">
                <a:solidFill>
                  <a:schemeClr val="tx1"/>
                </a:solidFill>
                <a:latin typeface="+mj-lt"/>
                <a:cs typeface="Times New Roman" pitchFamily="18" charset="0"/>
              </a:rPr>
              <a:t>Segmentation</a:t>
            </a:r>
          </a:p>
        </p:txBody>
      </p:sp>
      <p:cxnSp>
        <p:nvCxnSpPr>
          <p:cNvPr id="12" name="Straight Arrow Connector 11"/>
          <p:cNvCxnSpPr/>
          <p:nvPr/>
        </p:nvCxnSpPr>
        <p:spPr>
          <a:xfrm>
            <a:off x="2987824" y="1381998"/>
            <a:ext cx="1152128" cy="4356"/>
          </a:xfrm>
          <a:prstGeom prst="straightConnector1">
            <a:avLst/>
          </a:prstGeom>
          <a:noFill/>
          <a:ln w="38100" cap="flat" cmpd="sng" algn="ctr">
            <a:solidFill>
              <a:schemeClr val="tx1">
                <a:alpha val="75000"/>
              </a:schemeClr>
            </a:solidFill>
            <a:prstDash val="solid"/>
            <a:tailEnd type="arrow"/>
          </a:ln>
          <a:effectLst/>
        </p:spPr>
      </p:cxnSp>
      <p:cxnSp>
        <p:nvCxnSpPr>
          <p:cNvPr id="16" name="Straight Arrow Connector 15"/>
          <p:cNvCxnSpPr/>
          <p:nvPr/>
        </p:nvCxnSpPr>
        <p:spPr>
          <a:xfrm flipH="1">
            <a:off x="5112061" y="1667128"/>
            <a:ext cx="1" cy="393720"/>
          </a:xfrm>
          <a:prstGeom prst="straightConnector1">
            <a:avLst/>
          </a:prstGeom>
          <a:noFill/>
          <a:ln w="38100" cap="flat" cmpd="sng" algn="ctr">
            <a:solidFill>
              <a:schemeClr val="tx1">
                <a:alpha val="75000"/>
              </a:schemeClr>
            </a:solidFill>
            <a:prstDash val="solid"/>
            <a:tailEnd type="arrow"/>
          </a:ln>
          <a:effectLst/>
        </p:spPr>
      </p:cxnSp>
      <p:cxnSp>
        <p:nvCxnSpPr>
          <p:cNvPr id="23" name="Straight Arrow Connector 22"/>
          <p:cNvCxnSpPr/>
          <p:nvPr/>
        </p:nvCxnSpPr>
        <p:spPr>
          <a:xfrm>
            <a:off x="2987824" y="2507704"/>
            <a:ext cx="1152128" cy="4356"/>
          </a:xfrm>
          <a:prstGeom prst="straightConnector1">
            <a:avLst/>
          </a:prstGeom>
          <a:noFill/>
          <a:ln w="38100" cap="flat" cmpd="sng" algn="ctr">
            <a:solidFill>
              <a:schemeClr val="tx1">
                <a:alpha val="75000"/>
              </a:schemeClr>
            </a:solidFill>
            <a:prstDash val="solid"/>
            <a:tailEnd type="arrow"/>
          </a:ln>
          <a:effectLst/>
        </p:spPr>
      </p:cxnSp>
      <p:cxnSp>
        <p:nvCxnSpPr>
          <p:cNvPr id="24" name="Straight Arrow Connector 23"/>
          <p:cNvCxnSpPr/>
          <p:nvPr/>
        </p:nvCxnSpPr>
        <p:spPr>
          <a:xfrm flipH="1">
            <a:off x="2987824" y="2291680"/>
            <a:ext cx="1152128" cy="4356"/>
          </a:xfrm>
          <a:prstGeom prst="straightConnector1">
            <a:avLst/>
          </a:prstGeom>
          <a:noFill/>
          <a:ln w="38100" cap="flat" cmpd="sng" algn="ctr">
            <a:solidFill>
              <a:schemeClr val="tx1">
                <a:alpha val="75000"/>
              </a:schemeClr>
            </a:solidFill>
            <a:prstDash val="solid"/>
            <a:tailEnd type="arrow"/>
          </a:ln>
          <a:effectLst/>
        </p:spPr>
      </p:cxnSp>
      <p:sp>
        <p:nvSpPr>
          <p:cNvPr id="25" name="Rectangle 24"/>
          <p:cNvSpPr/>
          <p:nvPr/>
        </p:nvSpPr>
        <p:spPr bwMode="auto">
          <a:xfrm>
            <a:off x="1115616" y="980728"/>
            <a:ext cx="5004048" cy="1800200"/>
          </a:xfrm>
          <a:prstGeom prst="rect">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bg1"/>
              </a:solidFill>
              <a:effectLst/>
              <a:latin typeface="+mj-lt"/>
              <a:cs typeface="Arial" charset="0"/>
            </a:endParaRPr>
          </a:p>
        </p:txBody>
      </p:sp>
      <p:cxnSp>
        <p:nvCxnSpPr>
          <p:cNvPr id="27" name="Straight Arrow Connector 26"/>
          <p:cNvCxnSpPr/>
          <p:nvPr/>
        </p:nvCxnSpPr>
        <p:spPr>
          <a:xfrm>
            <a:off x="5139328" y="2780928"/>
            <a:ext cx="0" cy="360040"/>
          </a:xfrm>
          <a:prstGeom prst="straightConnector1">
            <a:avLst/>
          </a:prstGeom>
          <a:noFill/>
          <a:ln w="38100" cap="flat" cmpd="sng" algn="ctr">
            <a:solidFill>
              <a:schemeClr val="tx1">
                <a:alpha val="75000"/>
              </a:schemeClr>
            </a:solidFill>
            <a:prstDash val="solid"/>
            <a:tailEnd type="arrow"/>
          </a:ln>
          <a:effectLst/>
        </p:spPr>
      </p:cxnSp>
      <p:sp>
        <p:nvSpPr>
          <p:cNvPr id="30" name="TextBox 29"/>
          <p:cNvSpPr txBox="1"/>
          <p:nvPr/>
        </p:nvSpPr>
        <p:spPr>
          <a:xfrm>
            <a:off x="4320481" y="3212976"/>
            <a:ext cx="1656183" cy="307777"/>
          </a:xfrm>
          <a:prstGeom prst="rect">
            <a:avLst/>
          </a:prstGeom>
          <a:noFill/>
          <a:ln>
            <a:solidFill>
              <a:srgbClr val="0070C0"/>
            </a:solidFill>
          </a:ln>
        </p:spPr>
        <p:txBody>
          <a:bodyPr wrap="square" rtlCol="0">
            <a:spAutoFit/>
          </a:bodyPr>
          <a:lstStyle/>
          <a:p>
            <a:pPr algn="ctr"/>
            <a:r>
              <a:rPr lang="en-US" sz="1400" b="1" dirty="0" smtClean="0">
                <a:solidFill>
                  <a:schemeClr val="tx1"/>
                </a:solidFill>
                <a:latin typeface="+mj-lt"/>
                <a:cs typeface="Times New Roman" pitchFamily="18" charset="0"/>
              </a:rPr>
              <a:t>Point Cloud Data</a:t>
            </a:r>
            <a:endParaRPr lang="en-US" sz="1400" dirty="0">
              <a:solidFill>
                <a:schemeClr val="tx1"/>
              </a:solidFill>
              <a:latin typeface="+mj-lt"/>
              <a:cs typeface="Times New Roman" pitchFamily="18" charset="0"/>
            </a:endParaRPr>
          </a:p>
        </p:txBody>
      </p:sp>
      <p:sp>
        <p:nvSpPr>
          <p:cNvPr id="31" name="TextBox 30"/>
          <p:cNvSpPr txBox="1"/>
          <p:nvPr/>
        </p:nvSpPr>
        <p:spPr>
          <a:xfrm>
            <a:off x="4320480" y="3933056"/>
            <a:ext cx="1656183" cy="523220"/>
          </a:xfrm>
          <a:prstGeom prst="rect">
            <a:avLst/>
          </a:prstGeom>
          <a:noFill/>
          <a:ln>
            <a:solidFill>
              <a:srgbClr val="0070C0"/>
            </a:solidFill>
          </a:ln>
        </p:spPr>
        <p:txBody>
          <a:bodyPr wrap="square" rtlCol="0">
            <a:spAutoFit/>
          </a:bodyPr>
          <a:lstStyle/>
          <a:p>
            <a:pPr algn="ctr"/>
            <a:r>
              <a:rPr lang="en-US" sz="1400" b="1" dirty="0" smtClean="0">
                <a:solidFill>
                  <a:schemeClr val="tx1"/>
                </a:solidFill>
                <a:latin typeface="+mj-lt"/>
                <a:cs typeface="Times New Roman" pitchFamily="18" charset="0"/>
              </a:rPr>
              <a:t>Automatic Surface Creation</a:t>
            </a:r>
            <a:endParaRPr lang="en-US" sz="1400" dirty="0">
              <a:solidFill>
                <a:schemeClr val="tx1"/>
              </a:solidFill>
              <a:latin typeface="+mj-lt"/>
              <a:cs typeface="Times New Roman" pitchFamily="18" charset="0"/>
            </a:endParaRPr>
          </a:p>
        </p:txBody>
      </p:sp>
      <p:sp>
        <p:nvSpPr>
          <p:cNvPr id="32" name="TextBox 31"/>
          <p:cNvSpPr txBox="1"/>
          <p:nvPr/>
        </p:nvSpPr>
        <p:spPr>
          <a:xfrm>
            <a:off x="2123728" y="3933637"/>
            <a:ext cx="1656183" cy="523220"/>
          </a:xfrm>
          <a:prstGeom prst="rect">
            <a:avLst/>
          </a:prstGeom>
          <a:noFill/>
          <a:ln>
            <a:solidFill>
              <a:srgbClr val="0070C0"/>
            </a:solidFill>
          </a:ln>
        </p:spPr>
        <p:txBody>
          <a:bodyPr wrap="square" rtlCol="0">
            <a:spAutoFit/>
          </a:bodyPr>
          <a:lstStyle/>
          <a:p>
            <a:pPr algn="ctr"/>
            <a:r>
              <a:rPr lang="en-US" sz="1400" b="1" dirty="0" smtClean="0">
                <a:solidFill>
                  <a:schemeClr val="tx1"/>
                </a:solidFill>
                <a:latin typeface="+mj-lt"/>
                <a:cs typeface="Times New Roman" pitchFamily="18" charset="0"/>
              </a:rPr>
              <a:t>Manual Refinement</a:t>
            </a:r>
            <a:endParaRPr lang="en-US" sz="1400" dirty="0">
              <a:solidFill>
                <a:schemeClr val="tx1"/>
              </a:solidFill>
              <a:latin typeface="+mj-lt"/>
              <a:cs typeface="Times New Roman" pitchFamily="18" charset="0"/>
            </a:endParaRPr>
          </a:p>
        </p:txBody>
      </p:sp>
      <p:cxnSp>
        <p:nvCxnSpPr>
          <p:cNvPr id="33" name="Straight Arrow Connector 32"/>
          <p:cNvCxnSpPr/>
          <p:nvPr/>
        </p:nvCxnSpPr>
        <p:spPr>
          <a:xfrm>
            <a:off x="3851919" y="4177050"/>
            <a:ext cx="432049" cy="0"/>
          </a:xfrm>
          <a:prstGeom prst="straightConnector1">
            <a:avLst/>
          </a:prstGeom>
          <a:noFill/>
          <a:ln w="38100" cap="flat" cmpd="sng" algn="ctr">
            <a:solidFill>
              <a:schemeClr val="tx1">
                <a:alpha val="75000"/>
              </a:schemeClr>
            </a:solidFill>
            <a:prstDash val="solid"/>
            <a:tailEnd type="arrow"/>
          </a:ln>
          <a:effectLst/>
        </p:spPr>
      </p:cxnSp>
      <p:cxnSp>
        <p:nvCxnSpPr>
          <p:cNvPr id="37" name="Straight Arrow Connector 36"/>
          <p:cNvCxnSpPr/>
          <p:nvPr/>
        </p:nvCxnSpPr>
        <p:spPr>
          <a:xfrm>
            <a:off x="5148064" y="3573016"/>
            <a:ext cx="508" cy="360040"/>
          </a:xfrm>
          <a:prstGeom prst="straightConnector1">
            <a:avLst/>
          </a:prstGeom>
          <a:noFill/>
          <a:ln w="38100" cap="flat" cmpd="sng" algn="ctr">
            <a:solidFill>
              <a:schemeClr val="tx1">
                <a:alpha val="75000"/>
              </a:schemeClr>
            </a:solidFill>
            <a:prstDash val="solid"/>
            <a:tailEnd type="arrow"/>
          </a:ln>
          <a:effectLst/>
        </p:spPr>
      </p:cxnSp>
      <p:sp>
        <p:nvSpPr>
          <p:cNvPr id="40" name="Rectangle 39"/>
          <p:cNvSpPr/>
          <p:nvPr/>
        </p:nvSpPr>
        <p:spPr bwMode="auto">
          <a:xfrm>
            <a:off x="2051720" y="3140968"/>
            <a:ext cx="4032448" cy="2323420"/>
          </a:xfrm>
          <a:prstGeom prst="rect">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bg1"/>
              </a:solidFill>
              <a:effectLst/>
              <a:latin typeface="+mj-lt"/>
              <a:cs typeface="Arial" charset="0"/>
            </a:endParaRPr>
          </a:p>
        </p:txBody>
      </p:sp>
      <p:cxnSp>
        <p:nvCxnSpPr>
          <p:cNvPr id="41" name="Straight Arrow Connector 40"/>
          <p:cNvCxnSpPr/>
          <p:nvPr/>
        </p:nvCxnSpPr>
        <p:spPr>
          <a:xfrm>
            <a:off x="5148064" y="4489956"/>
            <a:ext cx="0" cy="360040"/>
          </a:xfrm>
          <a:prstGeom prst="straightConnector1">
            <a:avLst/>
          </a:prstGeom>
          <a:noFill/>
          <a:ln w="38100" cap="flat" cmpd="sng" algn="ctr">
            <a:solidFill>
              <a:schemeClr val="tx1">
                <a:alpha val="75000"/>
              </a:schemeClr>
            </a:solidFill>
            <a:prstDash val="solid"/>
            <a:tailEnd type="arrow"/>
          </a:ln>
          <a:effectLst/>
        </p:spPr>
      </p:cxnSp>
      <p:sp>
        <p:nvSpPr>
          <p:cNvPr id="42" name="TextBox 41"/>
          <p:cNvSpPr txBox="1"/>
          <p:nvPr/>
        </p:nvSpPr>
        <p:spPr>
          <a:xfrm>
            <a:off x="4211962" y="4849996"/>
            <a:ext cx="1800199" cy="523220"/>
          </a:xfrm>
          <a:prstGeom prst="rect">
            <a:avLst/>
          </a:prstGeom>
          <a:noFill/>
          <a:ln>
            <a:solidFill>
              <a:srgbClr val="0070C0"/>
            </a:solidFill>
          </a:ln>
        </p:spPr>
        <p:txBody>
          <a:bodyPr wrap="square" rtlCol="0">
            <a:spAutoFit/>
          </a:bodyPr>
          <a:lstStyle/>
          <a:p>
            <a:pPr algn="ctr"/>
            <a:r>
              <a:rPr lang="en-US" sz="1400" b="1" dirty="0" smtClean="0">
                <a:solidFill>
                  <a:schemeClr val="tx1"/>
                </a:solidFill>
                <a:latin typeface="+mj-lt"/>
                <a:cs typeface="Times New Roman" pitchFamily="18" charset="0"/>
              </a:rPr>
              <a:t>Final Output Model (STL Format)</a:t>
            </a:r>
            <a:endParaRPr lang="en-US" sz="1400" dirty="0">
              <a:solidFill>
                <a:schemeClr val="tx1"/>
              </a:solidFill>
              <a:latin typeface="+mj-lt"/>
              <a:cs typeface="Times New Roman" pitchFamily="18" charset="0"/>
            </a:endParaRPr>
          </a:p>
        </p:txBody>
      </p:sp>
      <p:sp>
        <p:nvSpPr>
          <p:cNvPr id="43" name="TextBox 42"/>
          <p:cNvSpPr txBox="1"/>
          <p:nvPr/>
        </p:nvSpPr>
        <p:spPr>
          <a:xfrm>
            <a:off x="4211961" y="5805264"/>
            <a:ext cx="1800199" cy="584775"/>
          </a:xfrm>
          <a:prstGeom prst="rect">
            <a:avLst/>
          </a:prstGeom>
          <a:noFill/>
          <a:ln>
            <a:solidFill>
              <a:srgbClr val="FF0000"/>
            </a:solidFill>
          </a:ln>
        </p:spPr>
        <p:txBody>
          <a:bodyPr wrap="square" rtlCol="0">
            <a:spAutoFit/>
          </a:bodyPr>
          <a:lstStyle/>
          <a:p>
            <a:pPr algn="ctr"/>
            <a:r>
              <a:rPr lang="en-US" sz="1600" b="1" dirty="0" smtClean="0">
                <a:solidFill>
                  <a:srgbClr val="FF0000"/>
                </a:solidFill>
                <a:latin typeface="+mj-lt"/>
                <a:cs typeface="Times New Roman" pitchFamily="18" charset="0"/>
              </a:rPr>
              <a:t>CFD Meshing Software</a:t>
            </a:r>
            <a:endParaRPr lang="en-US" sz="1600" dirty="0">
              <a:solidFill>
                <a:srgbClr val="FF0000"/>
              </a:solidFill>
              <a:latin typeface="+mj-lt"/>
              <a:cs typeface="Times New Roman" pitchFamily="18" charset="0"/>
            </a:endParaRPr>
          </a:p>
        </p:txBody>
      </p:sp>
      <p:cxnSp>
        <p:nvCxnSpPr>
          <p:cNvPr id="45" name="Straight Arrow Connector 44"/>
          <p:cNvCxnSpPr/>
          <p:nvPr/>
        </p:nvCxnSpPr>
        <p:spPr>
          <a:xfrm>
            <a:off x="5148064" y="5445224"/>
            <a:ext cx="0" cy="360040"/>
          </a:xfrm>
          <a:prstGeom prst="straightConnector1">
            <a:avLst/>
          </a:prstGeom>
          <a:noFill/>
          <a:ln w="38100" cap="flat" cmpd="sng" algn="ctr">
            <a:solidFill>
              <a:schemeClr val="tx1">
                <a:alpha val="75000"/>
              </a:schemeClr>
            </a:solidFill>
            <a:prstDash val="solid"/>
            <a:tailEnd type="arrow"/>
          </a:ln>
          <a:effectLst/>
        </p:spPr>
      </p:cxnSp>
      <p:sp>
        <p:nvSpPr>
          <p:cNvPr id="44" name="TextBox 43"/>
          <p:cNvSpPr txBox="1"/>
          <p:nvPr/>
        </p:nvSpPr>
        <p:spPr>
          <a:xfrm>
            <a:off x="-44445" y="1628800"/>
            <a:ext cx="1289135" cy="584775"/>
          </a:xfrm>
          <a:prstGeom prst="rect">
            <a:avLst/>
          </a:prstGeom>
          <a:noFill/>
        </p:spPr>
        <p:txBody>
          <a:bodyPr wrap="none" rtlCol="0">
            <a:spAutoFit/>
          </a:bodyPr>
          <a:lstStyle/>
          <a:p>
            <a:r>
              <a:rPr lang="en-US" sz="1600" b="1" dirty="0" smtClean="0">
                <a:solidFill>
                  <a:srgbClr val="00B050"/>
                </a:solidFill>
                <a:latin typeface="+mj-lt"/>
                <a:cs typeface="Times New Roman" pitchFamily="18" charset="0"/>
              </a:rPr>
              <a:t>1. Images</a:t>
            </a:r>
          </a:p>
          <a:p>
            <a:r>
              <a:rPr lang="en-US" sz="1600" b="1" dirty="0" smtClean="0">
                <a:solidFill>
                  <a:srgbClr val="00B050"/>
                </a:solidFill>
                <a:latin typeface="+mj-lt"/>
                <a:cs typeface="Times New Roman" pitchFamily="18" charset="0"/>
              </a:rPr>
              <a:t>Processing</a:t>
            </a:r>
            <a:endParaRPr lang="en-US" sz="1600" b="1" dirty="0">
              <a:solidFill>
                <a:srgbClr val="00B050"/>
              </a:solidFill>
              <a:latin typeface="+mj-lt"/>
              <a:cs typeface="Times New Roman" pitchFamily="18" charset="0"/>
            </a:endParaRPr>
          </a:p>
        </p:txBody>
      </p:sp>
      <p:sp>
        <p:nvSpPr>
          <p:cNvPr id="48" name="TextBox 47"/>
          <p:cNvSpPr txBox="1"/>
          <p:nvPr/>
        </p:nvSpPr>
        <p:spPr>
          <a:xfrm>
            <a:off x="-36512" y="3790781"/>
            <a:ext cx="1688283" cy="584775"/>
          </a:xfrm>
          <a:prstGeom prst="rect">
            <a:avLst/>
          </a:prstGeom>
          <a:noFill/>
        </p:spPr>
        <p:txBody>
          <a:bodyPr wrap="none" rtlCol="0">
            <a:spAutoFit/>
          </a:bodyPr>
          <a:lstStyle/>
          <a:p>
            <a:r>
              <a:rPr lang="en-US" sz="1600" b="1" dirty="0" smtClean="0">
                <a:solidFill>
                  <a:srgbClr val="00B050"/>
                </a:solidFill>
                <a:latin typeface="+mj-lt"/>
                <a:cs typeface="Times New Roman" pitchFamily="18" charset="0"/>
              </a:rPr>
              <a:t>2. Model</a:t>
            </a:r>
          </a:p>
          <a:p>
            <a:r>
              <a:rPr lang="en-US" sz="1600" b="1" dirty="0" smtClean="0">
                <a:solidFill>
                  <a:srgbClr val="00B050"/>
                </a:solidFill>
                <a:latin typeface="+mj-lt"/>
                <a:cs typeface="Times New Roman" pitchFamily="18" charset="0"/>
              </a:rPr>
              <a:t>Reconstruction</a:t>
            </a:r>
            <a:endParaRPr lang="en-US" sz="1600" b="1" dirty="0">
              <a:solidFill>
                <a:srgbClr val="00B050"/>
              </a:solidFill>
              <a:latin typeface="+mj-lt"/>
              <a:cs typeface="Times New Roman" pitchFamily="18" charset="0"/>
            </a:endParaRPr>
          </a:p>
        </p:txBody>
      </p:sp>
      <p:sp>
        <p:nvSpPr>
          <p:cNvPr id="49" name="TextBox 48"/>
          <p:cNvSpPr txBox="1"/>
          <p:nvPr/>
        </p:nvSpPr>
        <p:spPr>
          <a:xfrm>
            <a:off x="-36512" y="5807005"/>
            <a:ext cx="1394934" cy="584775"/>
          </a:xfrm>
          <a:prstGeom prst="rect">
            <a:avLst/>
          </a:prstGeom>
          <a:noFill/>
        </p:spPr>
        <p:txBody>
          <a:bodyPr wrap="none" rtlCol="0">
            <a:spAutoFit/>
          </a:bodyPr>
          <a:lstStyle/>
          <a:p>
            <a:r>
              <a:rPr lang="en-US" sz="1600" b="1" dirty="0">
                <a:solidFill>
                  <a:srgbClr val="00B050"/>
                </a:solidFill>
                <a:latin typeface="+mj-lt"/>
                <a:cs typeface="Times New Roman" pitchFamily="18" charset="0"/>
              </a:rPr>
              <a:t>3</a:t>
            </a:r>
            <a:r>
              <a:rPr lang="en-US" sz="1600" b="1" dirty="0" smtClean="0">
                <a:solidFill>
                  <a:srgbClr val="00B050"/>
                </a:solidFill>
                <a:latin typeface="+mj-lt"/>
                <a:cs typeface="Times New Roman" pitchFamily="18" charset="0"/>
              </a:rPr>
              <a:t>. Further</a:t>
            </a:r>
          </a:p>
          <a:p>
            <a:r>
              <a:rPr lang="en-US" sz="1600" b="1" dirty="0" smtClean="0">
                <a:solidFill>
                  <a:srgbClr val="00B050"/>
                </a:solidFill>
                <a:latin typeface="+mj-lt"/>
                <a:cs typeface="Times New Roman" pitchFamily="18" charset="0"/>
              </a:rPr>
              <a:t>Modification</a:t>
            </a:r>
            <a:endParaRPr lang="en-US" sz="1600" b="1" dirty="0">
              <a:solidFill>
                <a:srgbClr val="00B050"/>
              </a:solidFill>
              <a:latin typeface="+mj-lt"/>
              <a:cs typeface="Times New Roman" pitchFamily="18" charset="0"/>
            </a:endParaRPr>
          </a:p>
        </p:txBody>
      </p:sp>
      <p:pic>
        <p:nvPicPr>
          <p:cNvPr id="4098" name="Picture 2" descr="C:\Users\MOMO\Desktop\Confirmation\Figures\Reconstru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2780928"/>
            <a:ext cx="2700808" cy="168221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476672"/>
            <a:ext cx="2616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C:\Users\MOMO\Desktop\Confirmation\Figures\Before unwrapp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7268" y="4489956"/>
            <a:ext cx="2669086" cy="2045941"/>
          </a:xfrm>
          <a:prstGeom prst="rect">
            <a:avLst/>
          </a:prstGeom>
          <a:noFill/>
          <a:extLst>
            <a:ext uri="{909E8E84-426E-40DD-AFC4-6F175D3DCCD1}">
              <a14:hiddenFill xmlns:a14="http://schemas.microsoft.com/office/drawing/2010/main">
                <a:solidFill>
                  <a:srgbClr val="FFFFFF"/>
                </a:solidFill>
              </a14:hiddenFill>
            </a:ext>
          </a:extLst>
        </p:spPr>
      </p:pic>
      <p:sp>
        <p:nvSpPr>
          <p:cNvPr id="35" name="Title 1"/>
          <p:cNvSpPr txBox="1">
            <a:spLocks/>
          </p:cNvSpPr>
          <p:nvPr/>
        </p:nvSpPr>
        <p:spPr bwMode="auto">
          <a:xfrm>
            <a:off x="381000" y="274638"/>
            <a:ext cx="822960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1" kern="0" dirty="0"/>
              <a:t>Nasal Model Acquisition</a:t>
            </a:r>
            <a:endParaRPr lang="en-AU" b="1" kern="0" dirty="0"/>
          </a:p>
        </p:txBody>
      </p:sp>
    </p:spTree>
    <p:extLst>
      <p:ext uri="{BB962C8B-B14F-4D97-AF65-F5344CB8AC3E}">
        <p14:creationId xmlns:p14="http://schemas.microsoft.com/office/powerpoint/2010/main" val="289503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0"/>
                                  </p:stCondLst>
                                  <p:childTnLst>
                                    <p:set>
                                      <p:cBhvr>
                                        <p:cTn id="33" dur="1" fill="hold">
                                          <p:stCondLst>
                                            <p:cond delay="0"/>
                                          </p:stCondLst>
                                        </p:cTn>
                                        <p:tgtEl>
                                          <p:spTgt spid="4098"/>
                                        </p:tgtEl>
                                        <p:attrNameLst>
                                          <p:attrName>style.visibility</p:attrName>
                                        </p:attrNameLst>
                                      </p:cBhvr>
                                      <p:to>
                                        <p:strVal val="visible"/>
                                      </p:to>
                                    </p:set>
                                    <p:animEffect transition="in" filter="fade">
                                      <p:cBhvr>
                                        <p:cTn id="34" dur="500"/>
                                        <p:tgtEl>
                                          <p:spTgt spid="409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par>
                                <p:cTn id="49" presetID="10" presetClass="entr" presetSubtype="0" fill="hold" nodeType="withEffect">
                                  <p:stCondLst>
                                    <p:cond delay="0"/>
                                  </p:stCondLst>
                                  <p:childTnLst>
                                    <p:set>
                                      <p:cBhvr>
                                        <p:cTn id="50" dur="1" fill="hold">
                                          <p:stCondLst>
                                            <p:cond delay="0"/>
                                          </p:stCondLst>
                                        </p:cTn>
                                        <p:tgtEl>
                                          <p:spTgt spid="6146"/>
                                        </p:tgtEl>
                                        <p:attrNameLst>
                                          <p:attrName>style.visibility</p:attrName>
                                        </p:attrNameLst>
                                      </p:cBhvr>
                                      <p:to>
                                        <p:strVal val="visible"/>
                                      </p:to>
                                    </p:set>
                                    <p:animEffect transition="in" filter="fade">
                                      <p:cBhvr>
                                        <p:cTn id="51"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40" grpId="0" animBg="1"/>
      <p:bldP spid="42" grpId="0" animBg="1"/>
      <p:bldP spid="43" grpId="0" animBg="1"/>
      <p:bldP spid="48"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smtClean="0"/>
              <a:t>RMIT University©2008</a:t>
            </a:r>
            <a:endParaRPr lang="en-AU" dirty="0"/>
          </a:p>
        </p:txBody>
      </p:sp>
      <p:sp>
        <p:nvSpPr>
          <p:cNvPr id="3" name="Footer Placeholder 2"/>
          <p:cNvSpPr>
            <a:spLocks noGrp="1"/>
          </p:cNvSpPr>
          <p:nvPr>
            <p:ph type="ftr" sz="quarter" idx="11"/>
          </p:nvPr>
        </p:nvSpPr>
        <p:spPr/>
        <p:txBody>
          <a:bodyPr/>
          <a:lstStyle/>
          <a:p>
            <a:r>
              <a:rPr lang="en-AU" dirty="0" smtClean="0"/>
              <a:t>Science, Engineering &amp; Health</a:t>
            </a:r>
            <a:endParaRPr lang="en-AU" dirty="0"/>
          </a:p>
        </p:txBody>
      </p:sp>
      <p:sp>
        <p:nvSpPr>
          <p:cNvPr id="4" name="Slide Number Placeholder 3"/>
          <p:cNvSpPr>
            <a:spLocks noGrp="1"/>
          </p:cNvSpPr>
          <p:nvPr>
            <p:ph type="sldNum" sz="quarter" idx="12"/>
          </p:nvPr>
        </p:nvSpPr>
        <p:spPr/>
        <p:txBody>
          <a:bodyPr/>
          <a:lstStyle/>
          <a:p>
            <a:fld id="{2D5F05B5-44D1-4D93-B4B5-80119BE92252}" type="slidenum">
              <a:rPr lang="en-AU" smtClean="0"/>
              <a:pPr/>
              <a:t>14</a:t>
            </a:fld>
            <a:endParaRPr lang="en-AU" dirty="0"/>
          </a:p>
        </p:txBody>
      </p:sp>
      <p:graphicFrame>
        <p:nvGraphicFramePr>
          <p:cNvPr id="6" name="Table 5"/>
          <p:cNvGraphicFramePr>
            <a:graphicFrameLocks noGrp="1"/>
          </p:cNvGraphicFramePr>
          <p:nvPr>
            <p:extLst/>
          </p:nvPr>
        </p:nvGraphicFramePr>
        <p:xfrm>
          <a:off x="9954" y="692696"/>
          <a:ext cx="9134046" cy="5856536"/>
        </p:xfrm>
        <a:graphic>
          <a:graphicData uri="http://schemas.openxmlformats.org/drawingml/2006/table">
            <a:tbl>
              <a:tblPr firstRow="1" firstCol="1" bandRow="1">
                <a:tableStyleId>{5C22544A-7EE6-4342-B048-85BDC9FD1C3A}</a:tableStyleId>
              </a:tblPr>
              <a:tblGrid>
                <a:gridCol w="1002847"/>
                <a:gridCol w="749877"/>
                <a:gridCol w="1120299"/>
                <a:gridCol w="397526"/>
                <a:gridCol w="542080"/>
                <a:gridCol w="686634"/>
                <a:gridCol w="2321909"/>
                <a:gridCol w="650496"/>
                <a:gridCol w="659531"/>
                <a:gridCol w="1002847"/>
              </a:tblGrid>
              <a:tr h="304295">
                <a:tc rowSpan="2">
                  <a:txBody>
                    <a:bodyPr/>
                    <a:lstStyle/>
                    <a:p>
                      <a:pPr algn="ctr" fontAlgn="ctr"/>
                      <a:r>
                        <a:rPr lang="en-US" sz="1050" b="1" u="none" strike="noStrike" dirty="0" smtClean="0">
                          <a:effectLst/>
                        </a:rPr>
                        <a:t>CT set No.</a:t>
                      </a:r>
                      <a:endParaRPr lang="en-US" sz="1050" b="1" i="0" u="none" strike="noStrike" dirty="0">
                        <a:solidFill>
                          <a:srgbClr val="000000"/>
                        </a:solidFill>
                        <a:effectLst/>
                        <a:latin typeface="Arial"/>
                      </a:endParaRPr>
                    </a:p>
                  </a:txBody>
                  <a:tcPr marL="8143" marR="8143" marT="8143" marB="0" anchor="ctr"/>
                </a:tc>
                <a:tc rowSpan="2">
                  <a:txBody>
                    <a:bodyPr/>
                    <a:lstStyle/>
                    <a:p>
                      <a:pPr algn="ctr" fontAlgn="ctr"/>
                      <a:r>
                        <a:rPr lang="en-US" sz="1050" b="1" u="none" strike="noStrike" dirty="0" smtClean="0">
                          <a:effectLst/>
                        </a:rPr>
                        <a:t>Upload Date</a:t>
                      </a:r>
                      <a:endParaRPr lang="en-US" sz="1050" b="1" i="0" u="none" strike="noStrike" dirty="0">
                        <a:solidFill>
                          <a:srgbClr val="000000"/>
                        </a:solidFill>
                        <a:effectLst/>
                        <a:latin typeface="Arial"/>
                      </a:endParaRPr>
                    </a:p>
                  </a:txBody>
                  <a:tcPr marL="8143" marR="8143" marT="8143" marB="0" anchor="ctr"/>
                </a:tc>
                <a:tc rowSpan="2">
                  <a:txBody>
                    <a:bodyPr/>
                    <a:lstStyle/>
                    <a:p>
                      <a:pPr algn="ctr" fontAlgn="ctr"/>
                      <a:r>
                        <a:rPr lang="en-US" sz="1050" b="1" u="none" strike="noStrike" dirty="0" smtClean="0">
                          <a:effectLst/>
                        </a:rPr>
                        <a:t>Name</a:t>
                      </a:r>
                      <a:endParaRPr lang="en-US" sz="1050" b="1" i="0" u="none" strike="noStrike" dirty="0">
                        <a:solidFill>
                          <a:srgbClr val="000000"/>
                        </a:solidFill>
                        <a:effectLst/>
                        <a:latin typeface="Arial"/>
                      </a:endParaRPr>
                    </a:p>
                  </a:txBody>
                  <a:tcPr marL="8143" marR="8143" marT="8143" marB="0" anchor="ctr"/>
                </a:tc>
                <a:tc rowSpan="2">
                  <a:txBody>
                    <a:bodyPr/>
                    <a:lstStyle/>
                    <a:p>
                      <a:pPr algn="ctr" fontAlgn="ctr"/>
                      <a:r>
                        <a:rPr lang="en-US" sz="1050" b="1" u="none" strike="noStrike" dirty="0" smtClean="0">
                          <a:effectLst/>
                        </a:rPr>
                        <a:t>Age</a:t>
                      </a:r>
                      <a:endParaRPr lang="en-US" sz="1050" b="1" i="0" u="none" strike="noStrike" dirty="0">
                        <a:solidFill>
                          <a:srgbClr val="000000"/>
                        </a:solidFill>
                        <a:effectLst/>
                        <a:latin typeface="Arial"/>
                      </a:endParaRPr>
                    </a:p>
                  </a:txBody>
                  <a:tcPr marL="8143" marR="8143" marT="8143" marB="0" anchor="ctr"/>
                </a:tc>
                <a:tc rowSpan="2">
                  <a:txBody>
                    <a:bodyPr/>
                    <a:lstStyle/>
                    <a:p>
                      <a:pPr algn="ctr" fontAlgn="ctr"/>
                      <a:r>
                        <a:rPr lang="en-US" sz="1050" b="1" u="none" strike="noStrike" dirty="0" smtClean="0">
                          <a:effectLst/>
                        </a:rPr>
                        <a:t>Gender</a:t>
                      </a:r>
                      <a:endParaRPr lang="en-US" sz="1050" b="1" i="0" u="none" strike="noStrike" dirty="0">
                        <a:solidFill>
                          <a:srgbClr val="000000"/>
                        </a:solidFill>
                        <a:effectLst/>
                        <a:latin typeface="Arial"/>
                      </a:endParaRPr>
                    </a:p>
                  </a:txBody>
                  <a:tcPr marL="8143" marR="8143" marT="8143" marB="0" anchor="ctr"/>
                </a:tc>
                <a:tc rowSpan="2">
                  <a:txBody>
                    <a:bodyPr/>
                    <a:lstStyle/>
                    <a:p>
                      <a:pPr algn="ctr" fontAlgn="ctr"/>
                      <a:r>
                        <a:rPr lang="en-US" sz="1050" b="1" u="none" strike="noStrike" dirty="0" smtClean="0">
                          <a:effectLst/>
                        </a:rPr>
                        <a:t>Mode</a:t>
                      </a:r>
                      <a:endParaRPr lang="en-US" sz="1050" b="1" i="0" u="none" strike="noStrike" dirty="0">
                        <a:solidFill>
                          <a:srgbClr val="000000"/>
                        </a:solidFill>
                        <a:effectLst/>
                        <a:latin typeface="Arial"/>
                      </a:endParaRPr>
                    </a:p>
                  </a:txBody>
                  <a:tcPr marL="8143" marR="8143" marT="8143" marB="0" anchor="ctr"/>
                </a:tc>
                <a:tc gridSpan="3">
                  <a:txBody>
                    <a:bodyPr/>
                    <a:lstStyle/>
                    <a:p>
                      <a:pPr algn="ctr" fontAlgn="ctr"/>
                      <a:r>
                        <a:rPr lang="en-US" sz="1050" u="none" strike="noStrike" dirty="0" smtClean="0">
                          <a:effectLst/>
                        </a:rPr>
                        <a:t>Comments</a:t>
                      </a:r>
                      <a:endParaRPr lang="en-US" sz="1050" b="0" i="0" u="none" strike="noStrike" dirty="0">
                        <a:solidFill>
                          <a:srgbClr val="000000"/>
                        </a:solidFill>
                        <a:effectLst/>
                        <a:latin typeface="Arial"/>
                      </a:endParaRPr>
                    </a:p>
                  </a:txBody>
                  <a:tcPr marL="8143" marR="8143" marT="8143" marB="0" anchor="ctr"/>
                </a:tc>
                <a:tc hMerge="1">
                  <a:txBody>
                    <a:bodyPr/>
                    <a:lstStyle/>
                    <a:p>
                      <a:endParaRPr lang="en-US"/>
                    </a:p>
                  </a:txBody>
                  <a:tcPr/>
                </a:tc>
                <a:tc hMerge="1">
                  <a:txBody>
                    <a:bodyPr/>
                    <a:lstStyle/>
                    <a:p>
                      <a:endParaRPr lang="en-US"/>
                    </a:p>
                  </a:txBody>
                  <a:tcPr/>
                </a:tc>
                <a:tc rowSpan="2">
                  <a:txBody>
                    <a:bodyPr/>
                    <a:lstStyle/>
                    <a:p>
                      <a:pPr algn="ctr" fontAlgn="ctr"/>
                      <a:r>
                        <a:rPr lang="en-US" sz="1050" b="1" u="none" strike="noStrike" dirty="0" smtClean="0">
                          <a:effectLst/>
                        </a:rPr>
                        <a:t>Quality (1-5)</a:t>
                      </a:r>
                      <a:endParaRPr lang="en-US" sz="1050" b="1" i="0" u="none" strike="noStrike" dirty="0">
                        <a:solidFill>
                          <a:srgbClr val="000000"/>
                        </a:solidFill>
                        <a:effectLst/>
                        <a:latin typeface="Arial"/>
                      </a:endParaRPr>
                    </a:p>
                  </a:txBody>
                  <a:tcPr marL="8143" marR="8143" marT="8143" marB="0" anchor="ctr"/>
                </a:tc>
              </a:tr>
              <a:tr h="35533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50" b="1" u="none" strike="noStrike" dirty="0" smtClean="0">
                          <a:effectLst/>
                        </a:rPr>
                        <a:t>Nasal Passages</a:t>
                      </a:r>
                      <a:endParaRPr lang="en-US" sz="1050" b="1" i="0" u="none" strike="noStrike" dirty="0">
                        <a:solidFill>
                          <a:srgbClr val="000000"/>
                        </a:solidFill>
                        <a:effectLst/>
                        <a:latin typeface="Arial"/>
                      </a:endParaRPr>
                    </a:p>
                  </a:txBody>
                  <a:tcPr marL="8143" marR="8143" marT="8143" marB="0" anchor="ctr">
                    <a:solidFill>
                      <a:schemeClr val="accent1"/>
                    </a:solidFill>
                  </a:tcPr>
                </a:tc>
                <a:tc>
                  <a:txBody>
                    <a:bodyPr/>
                    <a:lstStyle/>
                    <a:p>
                      <a:pPr algn="ctr" fontAlgn="ctr"/>
                      <a:r>
                        <a:rPr lang="en-US" sz="1050" b="1" u="none" strike="noStrike" dirty="0" smtClean="0">
                          <a:effectLst/>
                        </a:rPr>
                        <a:t>Lung</a:t>
                      </a:r>
                      <a:endParaRPr lang="en-US" sz="1050" b="1" i="0" u="none" strike="noStrike" dirty="0">
                        <a:solidFill>
                          <a:srgbClr val="000000"/>
                        </a:solidFill>
                        <a:effectLst/>
                        <a:latin typeface="Arial"/>
                      </a:endParaRPr>
                    </a:p>
                  </a:txBody>
                  <a:tcPr marL="8143" marR="8143" marT="8143" marB="0" anchor="ctr">
                    <a:solidFill>
                      <a:schemeClr val="accent1"/>
                    </a:solidFill>
                  </a:tcPr>
                </a:tc>
                <a:tc>
                  <a:txBody>
                    <a:bodyPr/>
                    <a:lstStyle/>
                    <a:p>
                      <a:pPr algn="ctr" fontAlgn="ctr"/>
                      <a:r>
                        <a:rPr lang="en-US" sz="1050" b="1" u="none" strike="noStrike" dirty="0" smtClean="0">
                          <a:effectLst/>
                        </a:rPr>
                        <a:t>Oral Cavity</a:t>
                      </a:r>
                      <a:endParaRPr lang="en-US" sz="1050" b="1" i="0" u="none" strike="noStrike" dirty="0">
                        <a:solidFill>
                          <a:srgbClr val="000000"/>
                        </a:solidFill>
                        <a:effectLst/>
                        <a:latin typeface="Arial"/>
                      </a:endParaRPr>
                    </a:p>
                  </a:txBody>
                  <a:tcPr marL="8143" marR="8143" marT="8143" marB="0" anchor="ctr">
                    <a:solidFill>
                      <a:schemeClr val="accent1"/>
                    </a:solidFill>
                  </a:tcPr>
                </a:tc>
                <a:tc vMerge="1">
                  <a:txBody>
                    <a:bodyPr/>
                    <a:lstStyle/>
                    <a:p>
                      <a:endParaRPr lang="en-US"/>
                    </a:p>
                  </a:txBody>
                  <a:tcPr/>
                </a:tc>
              </a:tr>
              <a:tr h="304295">
                <a:tc>
                  <a:txBody>
                    <a:bodyPr/>
                    <a:lstStyle/>
                    <a:p>
                      <a:pPr algn="ctr" fontAlgn="ctr"/>
                      <a:r>
                        <a:rPr lang="en-US" sz="1050" b="1" i="1" u="none" strike="noStrike" dirty="0" smtClean="0">
                          <a:solidFill>
                            <a:srgbClr val="FF0000"/>
                          </a:solidFill>
                          <a:effectLst/>
                        </a:rPr>
                        <a:t>1</a:t>
                      </a:r>
                      <a:endParaRPr lang="en-US" sz="1050" b="1" i="1" u="none" strike="noStrike" dirty="0">
                        <a:solidFill>
                          <a:srgbClr val="FF0000"/>
                        </a:solidFill>
                        <a:effectLst/>
                        <a:latin typeface="Arial"/>
                      </a:endParaRPr>
                    </a:p>
                  </a:txBody>
                  <a:tcPr marL="8143" marR="8143" marT="8143" marB="0" anchor="ctr"/>
                </a:tc>
                <a:tc>
                  <a:txBody>
                    <a:bodyPr/>
                    <a:lstStyle/>
                    <a:p>
                      <a:pPr algn="ctr" fontAlgn="ctr"/>
                      <a:r>
                        <a:rPr lang="en-US" sz="1050" b="1" i="1" u="none" strike="noStrike" dirty="0" smtClean="0">
                          <a:solidFill>
                            <a:srgbClr val="FF0000"/>
                          </a:solidFill>
                          <a:effectLst/>
                        </a:rPr>
                        <a:t>06/01/2014</a:t>
                      </a:r>
                      <a:endParaRPr lang="en-US" sz="1050" b="1" i="1" u="none" strike="noStrike" dirty="0">
                        <a:solidFill>
                          <a:srgbClr val="FF0000"/>
                        </a:solidFill>
                        <a:effectLst/>
                        <a:latin typeface="Arial"/>
                      </a:endParaRPr>
                    </a:p>
                  </a:txBody>
                  <a:tcPr marL="8143" marR="8143" marT="8143" marB="0" anchor="ctr"/>
                </a:tc>
                <a:tc>
                  <a:txBody>
                    <a:bodyPr/>
                    <a:lstStyle/>
                    <a:p>
                      <a:pPr algn="ctr" fontAlgn="ctr"/>
                      <a:r>
                        <a:rPr lang="en-US" sz="1050" b="1" i="1" u="none" strike="noStrike" dirty="0" smtClean="0">
                          <a:solidFill>
                            <a:srgbClr val="FF0000"/>
                          </a:solidFill>
                          <a:effectLst/>
                        </a:rPr>
                        <a:t>Shang Yi Dan</a:t>
                      </a:r>
                      <a:endParaRPr lang="en-US" sz="1050" b="1" i="1" u="none" strike="noStrike" dirty="0">
                        <a:solidFill>
                          <a:srgbClr val="FF0000"/>
                        </a:solidFill>
                        <a:effectLst/>
                        <a:latin typeface="Arial"/>
                      </a:endParaRPr>
                    </a:p>
                  </a:txBody>
                  <a:tcPr marL="8143" marR="8143" marT="8143" marB="0" anchor="ctr"/>
                </a:tc>
                <a:tc>
                  <a:txBody>
                    <a:bodyPr/>
                    <a:lstStyle/>
                    <a:p>
                      <a:pPr algn="ctr" fontAlgn="ctr"/>
                      <a:r>
                        <a:rPr lang="en-US" sz="1050" b="1" i="1" u="none" strike="noStrike" dirty="0" smtClean="0">
                          <a:solidFill>
                            <a:srgbClr val="FF0000"/>
                          </a:solidFill>
                          <a:effectLst/>
                        </a:rPr>
                        <a:t>24</a:t>
                      </a:r>
                      <a:endParaRPr lang="en-US" sz="1050" b="1" i="1" u="none" strike="noStrike" dirty="0">
                        <a:solidFill>
                          <a:srgbClr val="FF0000"/>
                        </a:solidFill>
                        <a:effectLst/>
                        <a:latin typeface="Arial"/>
                      </a:endParaRPr>
                    </a:p>
                  </a:txBody>
                  <a:tcPr marL="8143" marR="8143" marT="8143" marB="0" anchor="ctr"/>
                </a:tc>
                <a:tc>
                  <a:txBody>
                    <a:bodyPr/>
                    <a:lstStyle/>
                    <a:p>
                      <a:pPr algn="ctr" fontAlgn="ctr"/>
                      <a:r>
                        <a:rPr lang="en-US" sz="1050" b="1" i="1" u="none" strike="noStrike" dirty="0" smtClean="0">
                          <a:solidFill>
                            <a:srgbClr val="FF0000"/>
                          </a:solidFill>
                          <a:effectLst/>
                        </a:rPr>
                        <a:t>M</a:t>
                      </a:r>
                      <a:endParaRPr lang="en-US" sz="1050" b="1" i="1" u="none" strike="noStrike" dirty="0">
                        <a:solidFill>
                          <a:srgbClr val="FF0000"/>
                        </a:solidFill>
                        <a:effectLst/>
                        <a:latin typeface="Arial"/>
                      </a:endParaRPr>
                    </a:p>
                  </a:txBody>
                  <a:tcPr marL="8143" marR="8143" marT="8143" marB="0" anchor="ctr"/>
                </a:tc>
                <a:tc>
                  <a:txBody>
                    <a:bodyPr/>
                    <a:lstStyle/>
                    <a:p>
                      <a:pPr algn="ctr" fontAlgn="ctr"/>
                      <a:r>
                        <a:rPr lang="en-US" sz="1050" b="1" i="1" u="none" strike="noStrike" dirty="0" smtClean="0">
                          <a:solidFill>
                            <a:srgbClr val="FF0000"/>
                          </a:solidFill>
                          <a:effectLst/>
                        </a:rPr>
                        <a:t>Standard</a:t>
                      </a:r>
                      <a:endParaRPr lang="en-US" sz="1050" b="1" i="1" u="none" strike="noStrike" dirty="0">
                        <a:solidFill>
                          <a:srgbClr val="FF0000"/>
                        </a:solidFill>
                        <a:effectLst/>
                        <a:latin typeface="Arial"/>
                      </a:endParaRPr>
                    </a:p>
                  </a:txBody>
                  <a:tcPr marL="8143" marR="8143" marT="8143" marB="0" anchor="ctr"/>
                </a:tc>
                <a:tc>
                  <a:txBody>
                    <a:bodyPr/>
                    <a:lstStyle/>
                    <a:p>
                      <a:pPr algn="ctr" fontAlgn="ctr"/>
                      <a:r>
                        <a:rPr lang="en-US" sz="1050" b="1" i="1" u="none" strike="noStrike" dirty="0" err="1" smtClean="0">
                          <a:solidFill>
                            <a:srgbClr val="FF0000"/>
                          </a:solidFill>
                          <a:effectLst/>
                        </a:rPr>
                        <a:t>Yidan's</a:t>
                      </a:r>
                      <a:r>
                        <a:rPr lang="en-US" sz="1050" b="1" i="1" u="none" strike="noStrike" dirty="0" smtClean="0">
                          <a:solidFill>
                            <a:srgbClr val="FF0000"/>
                          </a:solidFill>
                          <a:effectLst/>
                        </a:rPr>
                        <a:t> NC. Cleaner in left cavity.</a:t>
                      </a:r>
                      <a:endParaRPr lang="en-US" sz="1050" b="1" i="1" u="none" strike="noStrike" dirty="0">
                        <a:solidFill>
                          <a:srgbClr val="FF0000"/>
                        </a:solidFill>
                        <a:effectLst/>
                        <a:latin typeface="Arial"/>
                      </a:endParaRPr>
                    </a:p>
                  </a:txBody>
                  <a:tcPr marL="8143" marR="8143" marT="8143" marB="0" anchor="ctr"/>
                </a:tc>
                <a:tc>
                  <a:txBody>
                    <a:bodyPr/>
                    <a:lstStyle/>
                    <a:p>
                      <a:pPr algn="ctr" fontAlgn="ctr"/>
                      <a:r>
                        <a:rPr lang="en-US" sz="1050" b="1" i="1" u="none" strike="noStrike" smtClean="0">
                          <a:solidFill>
                            <a:srgbClr val="FF0000"/>
                          </a:solidFill>
                          <a:effectLst/>
                        </a:rPr>
                        <a:t>Whole</a:t>
                      </a:r>
                      <a:endParaRPr lang="en-US" sz="1050" b="1" i="1" u="none" strike="noStrike">
                        <a:solidFill>
                          <a:srgbClr val="FF0000"/>
                        </a:solidFill>
                        <a:effectLst/>
                        <a:latin typeface="Arial"/>
                      </a:endParaRPr>
                    </a:p>
                  </a:txBody>
                  <a:tcPr marL="8143" marR="8143" marT="8143" marB="0" anchor="ctr"/>
                </a:tc>
                <a:tc>
                  <a:txBody>
                    <a:bodyPr/>
                    <a:lstStyle/>
                    <a:p>
                      <a:pPr algn="ctr" fontAlgn="ctr"/>
                      <a:r>
                        <a:rPr lang="en-US" sz="1050" b="1" i="1" u="none" strike="noStrike" smtClean="0">
                          <a:solidFill>
                            <a:srgbClr val="FF0000"/>
                          </a:solidFill>
                          <a:effectLst/>
                        </a:rPr>
                        <a:t>No</a:t>
                      </a:r>
                      <a:endParaRPr lang="en-US" sz="1050" b="1" i="1" u="none" strike="noStrike">
                        <a:solidFill>
                          <a:srgbClr val="FF0000"/>
                        </a:solidFill>
                        <a:effectLst/>
                        <a:latin typeface="Arial"/>
                      </a:endParaRPr>
                    </a:p>
                  </a:txBody>
                  <a:tcPr marL="8143" marR="8143" marT="8143" marB="0" anchor="ctr"/>
                </a:tc>
                <a:tc>
                  <a:txBody>
                    <a:bodyPr/>
                    <a:lstStyle/>
                    <a:p>
                      <a:pPr algn="ctr" fontAlgn="ctr"/>
                      <a:r>
                        <a:rPr lang="en-US" sz="1050" b="1" i="1" u="none" strike="noStrike" smtClean="0">
                          <a:solidFill>
                            <a:srgbClr val="FF0000"/>
                          </a:solidFill>
                          <a:effectLst/>
                        </a:rPr>
                        <a:t>2</a:t>
                      </a:r>
                      <a:endParaRPr lang="en-US" sz="1050" b="1" i="1" u="none" strike="noStrike">
                        <a:solidFill>
                          <a:srgbClr val="FF0000"/>
                        </a:solidFill>
                        <a:effectLst/>
                        <a:latin typeface="Arial"/>
                      </a:endParaRPr>
                    </a:p>
                  </a:txBody>
                  <a:tcPr marL="8143" marR="8143" marT="8143" marB="0" anchor="ctr"/>
                </a:tc>
              </a:tr>
              <a:tr h="304295">
                <a:tc>
                  <a:txBody>
                    <a:bodyPr/>
                    <a:lstStyle/>
                    <a:p>
                      <a:pPr algn="ctr" fontAlgn="ctr"/>
                      <a:r>
                        <a:rPr lang="en-US" sz="1050" b="1" u="none" strike="noStrike" smtClean="0">
                          <a:effectLst/>
                        </a:rPr>
                        <a:t>2</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07/01/2014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60</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M</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Standard</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Clear and symmetric.</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3</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u="none" strike="noStrike" smtClean="0">
                          <a:effectLst/>
                        </a:rPr>
                        <a:t>3</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13/01/2014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51</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M</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Standard</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Narrow passages. Hard to reconstruct.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2</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u="none" strike="noStrike" smtClean="0">
                          <a:effectLst/>
                        </a:rPr>
                        <a:t>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14/01/2014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22</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M</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Standard</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Terribly blocked.</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Whole</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1</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i="1" u="none" strike="noStrike" smtClean="0">
                          <a:solidFill>
                            <a:srgbClr val="0070C0"/>
                          </a:solidFill>
                          <a:effectLst/>
                        </a:rPr>
                        <a:t>5</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14/01/2014</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48</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M</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Lung</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Very nice.</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Whole</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Whole</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5</a:t>
                      </a:r>
                      <a:endParaRPr lang="en-US" sz="1050" b="1" i="1" u="none" strike="noStrike">
                        <a:solidFill>
                          <a:srgbClr val="0070C0"/>
                        </a:solidFill>
                        <a:effectLst/>
                        <a:latin typeface="Arial"/>
                      </a:endParaRPr>
                    </a:p>
                  </a:txBody>
                  <a:tcPr marL="8143" marR="8143" marT="8143" marB="0" anchor="ctr"/>
                </a:tc>
              </a:tr>
              <a:tr h="304295">
                <a:tc>
                  <a:txBody>
                    <a:bodyPr/>
                    <a:lstStyle/>
                    <a:p>
                      <a:pPr algn="ctr" fontAlgn="ctr"/>
                      <a:r>
                        <a:rPr lang="en-US" sz="1050" b="1" i="1" u="none" strike="noStrike" smtClean="0">
                          <a:solidFill>
                            <a:srgbClr val="0070C0"/>
                          </a:solidFill>
                          <a:effectLst/>
                        </a:rPr>
                        <a:t>6</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14/01/2014</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64</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M</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Lung</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Wide passages. Very clean.</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Whole</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No</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5</a:t>
                      </a:r>
                      <a:endParaRPr lang="en-US" sz="1050" b="1" i="1" u="none" strike="noStrike">
                        <a:solidFill>
                          <a:srgbClr val="0070C0"/>
                        </a:solidFill>
                        <a:effectLst/>
                        <a:latin typeface="Arial"/>
                      </a:endParaRPr>
                    </a:p>
                  </a:txBody>
                  <a:tcPr marL="8143" marR="8143" marT="8143" marB="0" anchor="ctr"/>
                </a:tc>
              </a:tr>
              <a:tr h="304295">
                <a:tc>
                  <a:txBody>
                    <a:bodyPr/>
                    <a:lstStyle/>
                    <a:p>
                      <a:pPr algn="ctr" fontAlgn="ctr"/>
                      <a:r>
                        <a:rPr lang="en-US" sz="1050" b="1" u="none" strike="noStrike" smtClean="0">
                          <a:effectLst/>
                        </a:rPr>
                        <a:t>7</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20/01/2014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35</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Lung</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Narrow passages.</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Half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Half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3</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i="1" u="none" strike="noStrike" smtClean="0">
                          <a:solidFill>
                            <a:srgbClr val="0070C0"/>
                          </a:solidFill>
                          <a:effectLst/>
                        </a:rPr>
                        <a:t>8</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20/01/2014</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77</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M</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Lung</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Very nice.</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No</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Whole</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5</a:t>
                      </a:r>
                      <a:endParaRPr lang="en-US" sz="1050" b="1" i="1" u="none" strike="noStrike">
                        <a:solidFill>
                          <a:srgbClr val="0070C0"/>
                        </a:solidFill>
                        <a:effectLst/>
                        <a:latin typeface="Arial"/>
                      </a:endParaRPr>
                    </a:p>
                  </a:txBody>
                  <a:tcPr marL="8143" marR="8143" marT="8143" marB="0" anchor="ctr"/>
                </a:tc>
              </a:tr>
              <a:tr h="304295">
                <a:tc>
                  <a:txBody>
                    <a:bodyPr/>
                    <a:lstStyle/>
                    <a:p>
                      <a:pPr algn="ctr" fontAlgn="ctr"/>
                      <a:r>
                        <a:rPr lang="en-US" sz="1050" b="1" u="none" strike="noStrike" smtClean="0">
                          <a:effectLst/>
                        </a:rPr>
                        <a:t>9</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21/01/2014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33</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M</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Lung</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Wider in right cavity.</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4</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u="none" strike="noStrike" smtClean="0">
                          <a:effectLst/>
                        </a:rPr>
                        <a:t>10</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27/01/2014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36</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M</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Lung</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Wider in right cavity.</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Whole</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3</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u="none" strike="noStrike" smtClean="0">
                          <a:effectLst/>
                        </a:rPr>
                        <a:t>11</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30/01/2014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5</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Lung</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Narrow. Symmetric. </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Half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4</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i="1" u="none" strike="noStrike" smtClean="0">
                          <a:solidFill>
                            <a:srgbClr val="0070C0"/>
                          </a:solidFill>
                          <a:effectLst/>
                        </a:rPr>
                        <a:t>12</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03/02/2014</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37</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F</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Lung</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Very nice. Clean.</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Half</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No</a:t>
                      </a:r>
                      <a:endParaRPr lang="en-US" sz="1050" b="1" i="1" u="none" strike="noStrike">
                        <a:solidFill>
                          <a:srgbClr val="0070C0"/>
                        </a:solidFill>
                        <a:effectLst/>
                        <a:latin typeface="Arial"/>
                      </a:endParaRPr>
                    </a:p>
                  </a:txBody>
                  <a:tcPr marL="8143" marR="8143" marT="8143" marB="0" anchor="ctr"/>
                </a:tc>
                <a:tc>
                  <a:txBody>
                    <a:bodyPr/>
                    <a:lstStyle/>
                    <a:p>
                      <a:pPr algn="ctr" fontAlgn="ctr"/>
                      <a:r>
                        <a:rPr lang="en-US" sz="1050" b="1" i="1" u="none" strike="noStrike" smtClean="0">
                          <a:solidFill>
                            <a:srgbClr val="0070C0"/>
                          </a:solidFill>
                          <a:effectLst/>
                        </a:rPr>
                        <a:t>5</a:t>
                      </a:r>
                      <a:endParaRPr lang="en-US" sz="1050" b="1" i="1" u="none" strike="noStrike">
                        <a:solidFill>
                          <a:srgbClr val="0070C0"/>
                        </a:solidFill>
                        <a:effectLst/>
                        <a:latin typeface="Arial"/>
                      </a:endParaRPr>
                    </a:p>
                  </a:txBody>
                  <a:tcPr marL="8143" marR="8143" marT="8143" marB="0" anchor="ctr"/>
                </a:tc>
              </a:tr>
              <a:tr h="304295">
                <a:tc>
                  <a:txBody>
                    <a:bodyPr/>
                    <a:lstStyle/>
                    <a:p>
                      <a:pPr algn="ctr" fontAlgn="ctr"/>
                      <a:r>
                        <a:rPr lang="en-US" sz="1050" b="1" u="none" strike="noStrike" smtClean="0">
                          <a:effectLst/>
                        </a:rPr>
                        <a:t>13</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07/02/2014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6</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M</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Lung</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Very narrow and complicated.</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Whole</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3</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u="none" strike="noStrike" smtClean="0">
                          <a:effectLst/>
                        </a:rPr>
                        <a:t>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26/03/2014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50</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Lung</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Clean. Narrow.</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Half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4</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u="none" strike="noStrike" smtClean="0">
                          <a:effectLst/>
                        </a:rPr>
                        <a:t>15</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07/04/2014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17</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M</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Lung</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Seriously blocked.</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Half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Half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1</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u="none" strike="noStrike" smtClean="0">
                          <a:effectLst/>
                        </a:rPr>
                        <a:t>16</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25/04/2014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25</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Lung</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Clean. Wider in the left.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Half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4</a:t>
                      </a:r>
                      <a:endParaRPr lang="en-US" sz="1050" b="1" i="0" u="none" strike="noStrike">
                        <a:solidFill>
                          <a:srgbClr val="000000"/>
                        </a:solidFill>
                        <a:effectLst/>
                        <a:latin typeface="Arial"/>
                      </a:endParaRPr>
                    </a:p>
                  </a:txBody>
                  <a:tcPr marL="8143" marR="8143" marT="8143" marB="0" anchor="ctr"/>
                </a:tc>
              </a:tr>
              <a:tr h="304295">
                <a:tc>
                  <a:txBody>
                    <a:bodyPr/>
                    <a:lstStyle/>
                    <a:p>
                      <a:pPr algn="ctr" fontAlgn="ctr"/>
                      <a:r>
                        <a:rPr lang="en-US" sz="1050" b="1" u="none" strike="noStrike" smtClean="0">
                          <a:effectLst/>
                        </a:rPr>
                        <a:t>17</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03/05/2014</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19</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Lung</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Very clean. A little bit blocked.</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Half</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No</a:t>
                      </a:r>
                      <a:endParaRPr lang="en-US" sz="1050" b="1" i="0" u="none" strike="noStrike">
                        <a:solidFill>
                          <a:srgbClr val="000000"/>
                        </a:solidFill>
                        <a:effectLst/>
                        <a:latin typeface="Arial"/>
                      </a:endParaRPr>
                    </a:p>
                  </a:txBody>
                  <a:tcPr marL="8143" marR="8143" marT="8143" marB="0" anchor="ctr"/>
                </a:tc>
                <a:tc>
                  <a:txBody>
                    <a:bodyPr/>
                    <a:lstStyle/>
                    <a:p>
                      <a:pPr algn="ctr" fontAlgn="ctr"/>
                      <a:r>
                        <a:rPr lang="en-US" sz="1050" b="1" u="none" strike="noStrike" smtClean="0">
                          <a:effectLst/>
                        </a:rPr>
                        <a:t>4</a:t>
                      </a:r>
                      <a:endParaRPr lang="en-US" sz="1050" b="1" i="0" u="none" strike="noStrike">
                        <a:solidFill>
                          <a:srgbClr val="000000"/>
                        </a:solidFill>
                        <a:effectLst/>
                        <a:latin typeface="Arial"/>
                      </a:endParaRPr>
                    </a:p>
                  </a:txBody>
                  <a:tcPr marL="8143" marR="8143" marT="8143" marB="0" anchor="ctr"/>
                </a:tc>
              </a:tr>
            </a:tbl>
          </a:graphicData>
        </a:graphic>
      </p:graphicFrame>
      <p:sp>
        <p:nvSpPr>
          <p:cNvPr id="7" name="Title 1"/>
          <p:cNvSpPr txBox="1">
            <a:spLocks/>
          </p:cNvSpPr>
          <p:nvPr/>
        </p:nvSpPr>
        <p:spPr>
          <a:xfrm>
            <a:off x="-4339" y="-13617"/>
            <a:ext cx="9148339" cy="922337"/>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1" kern="0" smtClean="0">
                <a:cs typeface="Times New Roman" pitchFamily="18" charset="0"/>
              </a:rPr>
              <a:t>CT Image </a:t>
            </a:r>
            <a:r>
              <a:rPr lang="en-US" b="1" kern="0">
                <a:cs typeface="Times New Roman" pitchFamily="18" charset="0"/>
              </a:rPr>
              <a:t>D</a:t>
            </a:r>
            <a:r>
              <a:rPr lang="en-US" b="1" kern="0" smtClean="0">
                <a:cs typeface="Times New Roman" pitchFamily="18" charset="0"/>
              </a:rPr>
              <a:t>atasets </a:t>
            </a:r>
            <a:r>
              <a:rPr lang="en-US" b="1" kern="0">
                <a:cs typeface="Times New Roman" pitchFamily="18" charset="0"/>
              </a:rPr>
              <a:t>R</a:t>
            </a:r>
            <a:r>
              <a:rPr lang="en-US" b="1" kern="0" smtClean="0">
                <a:cs typeface="Times New Roman" pitchFamily="18" charset="0"/>
              </a:rPr>
              <a:t>eceived </a:t>
            </a:r>
            <a:r>
              <a:rPr lang="en-US" b="1" kern="0">
                <a:cs typeface="Times New Roman" pitchFamily="18" charset="0"/>
              </a:rPr>
              <a:t>U</a:t>
            </a:r>
            <a:r>
              <a:rPr lang="en-US" b="1" kern="0" smtClean="0">
                <a:cs typeface="Times New Roman" pitchFamily="18" charset="0"/>
              </a:rPr>
              <a:t>p to Date</a:t>
            </a:r>
            <a:endParaRPr lang="en-US" b="1" kern="0">
              <a:cs typeface="Times New Roman" pitchFamily="18" charset="0"/>
            </a:endParaRPr>
          </a:p>
        </p:txBody>
      </p:sp>
      <p:sp>
        <p:nvSpPr>
          <p:cNvPr id="5" name="Rounded Rectangle 4"/>
          <p:cNvSpPr/>
          <p:nvPr/>
        </p:nvSpPr>
        <p:spPr bwMode="auto">
          <a:xfrm>
            <a:off x="971600" y="2636912"/>
            <a:ext cx="8172400" cy="216024"/>
          </a:xfrm>
          <a:prstGeom prst="roundRect">
            <a:avLst/>
          </a:prstGeom>
          <a:noFill/>
          <a:ln w="25400">
            <a:solidFill>
              <a:srgbClr val="0070C0"/>
            </a:solid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Arial" charset="0"/>
              <a:cs typeface="Arial" charset="0"/>
            </a:endParaRPr>
          </a:p>
        </p:txBody>
      </p:sp>
      <p:sp>
        <p:nvSpPr>
          <p:cNvPr id="8" name="Rounded Rectangle 7"/>
          <p:cNvSpPr/>
          <p:nvPr/>
        </p:nvSpPr>
        <p:spPr bwMode="auto">
          <a:xfrm>
            <a:off x="971600" y="2924944"/>
            <a:ext cx="8172400" cy="216024"/>
          </a:xfrm>
          <a:prstGeom prst="roundRect">
            <a:avLst/>
          </a:prstGeom>
          <a:noFill/>
          <a:ln w="25400">
            <a:solidFill>
              <a:srgbClr val="0070C0"/>
            </a:solid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Arial" charset="0"/>
              <a:cs typeface="Arial" charset="0"/>
            </a:endParaRPr>
          </a:p>
        </p:txBody>
      </p:sp>
      <p:sp>
        <p:nvSpPr>
          <p:cNvPr id="9" name="Rounded Rectangle 8"/>
          <p:cNvSpPr/>
          <p:nvPr/>
        </p:nvSpPr>
        <p:spPr bwMode="auto">
          <a:xfrm>
            <a:off x="971600" y="3557016"/>
            <a:ext cx="8172400" cy="216024"/>
          </a:xfrm>
          <a:prstGeom prst="roundRect">
            <a:avLst/>
          </a:prstGeom>
          <a:noFill/>
          <a:ln w="25400">
            <a:solidFill>
              <a:srgbClr val="0070C0"/>
            </a:solid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Arial" charset="0"/>
              <a:cs typeface="Arial" charset="0"/>
            </a:endParaRPr>
          </a:p>
        </p:txBody>
      </p:sp>
      <p:sp>
        <p:nvSpPr>
          <p:cNvPr id="10" name="Rounded Rectangle 9"/>
          <p:cNvSpPr/>
          <p:nvPr/>
        </p:nvSpPr>
        <p:spPr bwMode="auto">
          <a:xfrm>
            <a:off x="971600" y="4754880"/>
            <a:ext cx="8172400" cy="216024"/>
          </a:xfrm>
          <a:prstGeom prst="roundRect">
            <a:avLst/>
          </a:prstGeom>
          <a:noFill/>
          <a:ln w="25400">
            <a:solidFill>
              <a:srgbClr val="0070C0"/>
            </a:solid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230508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AU" smtClean="0"/>
              <a:t>RMIT University©2008</a:t>
            </a:r>
            <a:endParaRPr lang="en-AU"/>
          </a:p>
        </p:txBody>
      </p:sp>
      <p:sp>
        <p:nvSpPr>
          <p:cNvPr id="5" name="Footer Placeholder 4"/>
          <p:cNvSpPr>
            <a:spLocks noGrp="1"/>
          </p:cNvSpPr>
          <p:nvPr>
            <p:ph type="ftr" sz="quarter" idx="11"/>
          </p:nvPr>
        </p:nvSpPr>
        <p:spPr/>
        <p:txBody>
          <a:bodyPr/>
          <a:lstStyle/>
          <a:p>
            <a:r>
              <a:rPr lang="en-AU" smtClean="0"/>
              <a:t>Science, Engineering &amp; Health</a:t>
            </a:r>
            <a:endParaRPr lang="en-AU"/>
          </a:p>
        </p:txBody>
      </p:sp>
      <p:sp>
        <p:nvSpPr>
          <p:cNvPr id="6" name="Slide Number Placeholder 5"/>
          <p:cNvSpPr>
            <a:spLocks noGrp="1"/>
          </p:cNvSpPr>
          <p:nvPr>
            <p:ph type="sldNum" sz="quarter" idx="12"/>
          </p:nvPr>
        </p:nvSpPr>
        <p:spPr/>
        <p:txBody>
          <a:bodyPr/>
          <a:lstStyle/>
          <a:p>
            <a:fld id="{4ED11377-F4FD-4604-ABE1-2865E107BFB0}" type="slidenum">
              <a:rPr lang="en-AU" smtClean="0"/>
              <a:pPr/>
              <a:t>15</a:t>
            </a:fld>
            <a:endParaRPr lang="en-AU"/>
          </a:p>
        </p:txBody>
      </p:sp>
      <p:pic>
        <p:nvPicPr>
          <p:cNvPr id="10242" name="Picture 2" descr="C:\Users\MOMO\Desktop\Mid review\Figures\NC1.PNG"/>
          <p:cNvPicPr>
            <a:picLocks noChangeAspect="1" noChangeArrowheads="1"/>
          </p:cNvPicPr>
          <p:nvPr/>
        </p:nvPicPr>
        <p:blipFill rotWithShape="1">
          <a:blip r:embed="rId2">
            <a:extLst>
              <a:ext uri="{28A0092B-C50C-407E-A947-70E740481C1C}">
                <a14:useLocalDpi xmlns:a14="http://schemas.microsoft.com/office/drawing/2010/main" val="0"/>
              </a:ext>
            </a:extLst>
          </a:blip>
          <a:srcRect b="10057"/>
          <a:stretch/>
        </p:blipFill>
        <p:spPr bwMode="auto">
          <a:xfrm>
            <a:off x="323528" y="883079"/>
            <a:ext cx="1080120" cy="2473913"/>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MOMO\Desktop\Mid review\Figures\NC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7" y="877342"/>
            <a:ext cx="2776530" cy="1975594"/>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04048" y="836712"/>
            <a:ext cx="3388918"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Users\MOMO\Desktop\Mid review\Figures\NC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23" y="3478293"/>
            <a:ext cx="2302553" cy="2689077"/>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C:\Users\MOMO\Desktop\Mid review\Figures\NC4 Bronch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4619" y="5722789"/>
            <a:ext cx="788957" cy="4425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C:\Users\MOMO\Desktop\Mid review\Figures\Ra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4143750"/>
            <a:ext cx="4464496" cy="14003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23528" y="3068960"/>
            <a:ext cx="7237879" cy="369332"/>
          </a:xfrm>
          <a:prstGeom prst="rect">
            <a:avLst/>
          </a:prstGeom>
          <a:noFill/>
        </p:spPr>
        <p:txBody>
          <a:bodyPr wrap="none" rtlCol="0">
            <a:spAutoFit/>
          </a:bodyPr>
          <a:lstStyle/>
          <a:p>
            <a:r>
              <a:rPr lang="en-US" sz="1800" b="1" smtClean="0">
                <a:solidFill>
                  <a:schemeClr val="tx1"/>
                </a:solidFill>
              </a:rPr>
              <a:t>NC01			NC02				NC03</a:t>
            </a:r>
            <a:endParaRPr lang="en-US" sz="1800" b="1">
              <a:solidFill>
                <a:schemeClr val="tx1"/>
              </a:solidFill>
            </a:endParaRPr>
          </a:p>
        </p:txBody>
      </p:sp>
      <p:cxnSp>
        <p:nvCxnSpPr>
          <p:cNvPr id="9" name="Straight Connector 8"/>
          <p:cNvCxnSpPr/>
          <p:nvPr/>
        </p:nvCxnSpPr>
        <p:spPr bwMode="auto">
          <a:xfrm>
            <a:off x="0" y="3429000"/>
            <a:ext cx="9144000" cy="0"/>
          </a:xfrm>
          <a:prstGeom prst="line">
            <a:avLst/>
          </a:pr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V="1">
            <a:off x="4572000" y="671714"/>
            <a:ext cx="0" cy="5903711"/>
          </a:xfrm>
          <a:prstGeom prst="line">
            <a:avLst/>
          </a:pr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flipV="1">
            <a:off x="2771800" y="3429000"/>
            <a:ext cx="0" cy="3096345"/>
          </a:xfrm>
          <a:prstGeom prst="line">
            <a:avLst/>
          </a:pr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1030878" y="6186790"/>
            <a:ext cx="774571" cy="369332"/>
          </a:xfrm>
          <a:prstGeom prst="rect">
            <a:avLst/>
          </a:prstGeom>
          <a:noFill/>
        </p:spPr>
        <p:txBody>
          <a:bodyPr wrap="none" rtlCol="0">
            <a:spAutoFit/>
          </a:bodyPr>
          <a:lstStyle/>
          <a:p>
            <a:r>
              <a:rPr lang="en-US" sz="1800" b="1" smtClean="0">
                <a:solidFill>
                  <a:schemeClr val="tx1"/>
                </a:solidFill>
              </a:rPr>
              <a:t>NC04</a:t>
            </a:r>
            <a:endParaRPr lang="en-US" sz="1800" b="1">
              <a:solidFill>
                <a:schemeClr val="tx1"/>
              </a:solidFill>
            </a:endParaRPr>
          </a:p>
        </p:txBody>
      </p:sp>
      <p:sp>
        <p:nvSpPr>
          <p:cNvPr id="14" name="TextBox 13"/>
          <p:cNvSpPr txBox="1"/>
          <p:nvPr/>
        </p:nvSpPr>
        <p:spPr>
          <a:xfrm>
            <a:off x="6350278" y="1124744"/>
            <a:ext cx="453970" cy="646331"/>
          </a:xfrm>
          <a:prstGeom prst="rect">
            <a:avLst/>
          </a:prstGeom>
          <a:noFill/>
        </p:spPr>
        <p:txBody>
          <a:bodyPr wrap="none" rtlCol="0">
            <a:spAutoFit/>
          </a:bodyPr>
          <a:lstStyle/>
          <a:p>
            <a:r>
              <a:rPr lang="en-US" sz="3600" smtClean="0">
                <a:solidFill>
                  <a:schemeClr val="tx1"/>
                </a:solidFill>
              </a:rPr>
              <a:t>+</a:t>
            </a:r>
            <a:endParaRPr lang="en-US" sz="3600">
              <a:solidFill>
                <a:schemeClr val="tx1"/>
              </a:solidFill>
            </a:endParaRPr>
          </a:p>
        </p:txBody>
      </p:sp>
      <p:sp>
        <p:nvSpPr>
          <p:cNvPr id="26" name="TextBox 25"/>
          <p:cNvSpPr txBox="1"/>
          <p:nvPr/>
        </p:nvSpPr>
        <p:spPr>
          <a:xfrm>
            <a:off x="792964" y="1177588"/>
            <a:ext cx="394660" cy="523220"/>
          </a:xfrm>
          <a:prstGeom prst="rect">
            <a:avLst/>
          </a:prstGeom>
          <a:noFill/>
        </p:spPr>
        <p:txBody>
          <a:bodyPr wrap="none" rtlCol="0">
            <a:spAutoFit/>
          </a:bodyPr>
          <a:lstStyle/>
          <a:p>
            <a:r>
              <a:rPr lang="en-US" sz="2800" dirty="0" smtClean="0">
                <a:solidFill>
                  <a:schemeClr val="tx1"/>
                </a:solidFill>
              </a:rPr>
              <a:t>+</a:t>
            </a:r>
            <a:endParaRPr lang="en-US" sz="2800" dirty="0">
              <a:solidFill>
                <a:schemeClr val="tx1"/>
              </a:solidFill>
            </a:endParaRPr>
          </a:p>
        </p:txBody>
      </p:sp>
      <p:sp>
        <p:nvSpPr>
          <p:cNvPr id="27" name="TextBox 26"/>
          <p:cNvSpPr txBox="1"/>
          <p:nvPr/>
        </p:nvSpPr>
        <p:spPr>
          <a:xfrm>
            <a:off x="971600" y="3337828"/>
            <a:ext cx="394660" cy="523220"/>
          </a:xfrm>
          <a:prstGeom prst="rect">
            <a:avLst/>
          </a:prstGeom>
          <a:noFill/>
        </p:spPr>
        <p:txBody>
          <a:bodyPr wrap="none" rtlCol="0">
            <a:spAutoFit/>
          </a:bodyPr>
          <a:lstStyle/>
          <a:p>
            <a:r>
              <a:rPr lang="en-US" sz="2800" smtClean="0">
                <a:solidFill>
                  <a:schemeClr val="tx1"/>
                </a:solidFill>
              </a:rPr>
              <a:t>+</a:t>
            </a:r>
            <a:endParaRPr lang="en-US" sz="2800">
              <a:solidFill>
                <a:schemeClr val="tx1"/>
              </a:solidFill>
            </a:endParaRPr>
          </a:p>
        </p:txBody>
      </p:sp>
      <p:sp>
        <p:nvSpPr>
          <p:cNvPr id="28" name="TextBox 27"/>
          <p:cNvSpPr txBox="1"/>
          <p:nvPr/>
        </p:nvSpPr>
        <p:spPr>
          <a:xfrm>
            <a:off x="1885782" y="3718773"/>
            <a:ext cx="425116" cy="584775"/>
          </a:xfrm>
          <a:prstGeom prst="rect">
            <a:avLst/>
          </a:prstGeom>
          <a:noFill/>
        </p:spPr>
        <p:txBody>
          <a:bodyPr wrap="none" rtlCol="0">
            <a:spAutoFit/>
          </a:bodyPr>
          <a:lstStyle/>
          <a:p>
            <a:r>
              <a:rPr lang="en-US" sz="3200" smtClean="0">
                <a:solidFill>
                  <a:schemeClr val="tx1"/>
                </a:solidFill>
              </a:rPr>
              <a:t>+</a:t>
            </a:r>
            <a:endParaRPr lang="en-US" sz="3200">
              <a:solidFill>
                <a:schemeClr val="tx1"/>
              </a:solidFill>
            </a:endParaRPr>
          </a:p>
        </p:txBody>
      </p:sp>
      <p:sp>
        <p:nvSpPr>
          <p:cNvPr id="29" name="TextBox 28"/>
          <p:cNvSpPr txBox="1"/>
          <p:nvPr/>
        </p:nvSpPr>
        <p:spPr>
          <a:xfrm>
            <a:off x="1687518" y="4221088"/>
            <a:ext cx="364202" cy="461665"/>
          </a:xfrm>
          <a:prstGeom prst="rect">
            <a:avLst/>
          </a:prstGeom>
          <a:noFill/>
        </p:spPr>
        <p:txBody>
          <a:bodyPr wrap="none" rtlCol="0">
            <a:spAutoFit/>
          </a:bodyPr>
          <a:lstStyle/>
          <a:p>
            <a:r>
              <a:rPr lang="en-US" sz="2400" smtClean="0">
                <a:solidFill>
                  <a:schemeClr val="tx1"/>
                </a:solidFill>
              </a:rPr>
              <a:t>+</a:t>
            </a:r>
            <a:endParaRPr lang="en-US" sz="2400">
              <a:solidFill>
                <a:schemeClr val="tx1"/>
              </a:solidFill>
            </a:endParaRPr>
          </a:p>
        </p:txBody>
      </p:sp>
      <p:sp>
        <p:nvSpPr>
          <p:cNvPr id="30" name="TextBox 29"/>
          <p:cNvSpPr txBox="1"/>
          <p:nvPr/>
        </p:nvSpPr>
        <p:spPr>
          <a:xfrm>
            <a:off x="5154996" y="4581128"/>
            <a:ext cx="425116" cy="584775"/>
          </a:xfrm>
          <a:prstGeom prst="rect">
            <a:avLst/>
          </a:prstGeom>
          <a:noFill/>
        </p:spPr>
        <p:txBody>
          <a:bodyPr wrap="none" rtlCol="0">
            <a:spAutoFit/>
          </a:bodyPr>
          <a:lstStyle/>
          <a:p>
            <a:r>
              <a:rPr lang="en-US" sz="3200" smtClean="0">
                <a:solidFill>
                  <a:schemeClr val="tx1"/>
                </a:solidFill>
              </a:rPr>
              <a:t>+</a:t>
            </a:r>
            <a:endParaRPr lang="en-US" sz="3200">
              <a:solidFill>
                <a:schemeClr val="tx1"/>
              </a:solidFill>
            </a:endParaRPr>
          </a:p>
        </p:txBody>
      </p:sp>
      <p:sp>
        <p:nvSpPr>
          <p:cNvPr id="31" name="TextBox 30"/>
          <p:cNvSpPr txBox="1"/>
          <p:nvPr/>
        </p:nvSpPr>
        <p:spPr>
          <a:xfrm>
            <a:off x="7308304" y="4712077"/>
            <a:ext cx="425116" cy="584775"/>
          </a:xfrm>
          <a:prstGeom prst="rect">
            <a:avLst/>
          </a:prstGeom>
          <a:noFill/>
        </p:spPr>
        <p:txBody>
          <a:bodyPr wrap="none" rtlCol="0">
            <a:spAutoFit/>
          </a:bodyPr>
          <a:lstStyle/>
          <a:p>
            <a:r>
              <a:rPr lang="en-US" sz="3200" smtClean="0">
                <a:solidFill>
                  <a:schemeClr val="tx1"/>
                </a:solidFill>
              </a:rPr>
              <a:t>+</a:t>
            </a:r>
            <a:endParaRPr lang="en-US" sz="3200">
              <a:solidFill>
                <a:schemeClr val="tx1"/>
              </a:solidFill>
            </a:endParaRPr>
          </a:p>
        </p:txBody>
      </p:sp>
      <p:sp>
        <p:nvSpPr>
          <p:cNvPr id="15" name="TextBox 14"/>
          <p:cNvSpPr txBox="1"/>
          <p:nvPr/>
        </p:nvSpPr>
        <p:spPr>
          <a:xfrm>
            <a:off x="318327" y="692696"/>
            <a:ext cx="9108504" cy="276999"/>
          </a:xfrm>
          <a:prstGeom prst="rect">
            <a:avLst/>
          </a:prstGeom>
          <a:noFill/>
        </p:spPr>
        <p:txBody>
          <a:bodyPr wrap="square" rtlCol="0">
            <a:spAutoFit/>
          </a:bodyPr>
          <a:lstStyle/>
          <a:p>
            <a:r>
              <a:rPr lang="en-US" sz="1200" smtClean="0">
                <a:solidFill>
                  <a:schemeClr val="tx1"/>
                </a:solidFill>
              </a:rPr>
              <a:t>Nasal cavity	</a:t>
            </a:r>
            <a:r>
              <a:rPr lang="en-US" sz="1200">
                <a:solidFill>
                  <a:schemeClr val="tx1"/>
                </a:solidFill>
              </a:rPr>
              <a:t>	</a:t>
            </a:r>
            <a:r>
              <a:rPr lang="en-US" sz="1200" smtClean="0">
                <a:solidFill>
                  <a:schemeClr val="tx1"/>
                </a:solidFill>
              </a:rPr>
              <a:t>Nasal cavity			Face		Nasal cavity	</a:t>
            </a:r>
            <a:endParaRPr lang="en-US" sz="1200">
              <a:solidFill>
                <a:schemeClr val="tx1"/>
              </a:solidFill>
            </a:endParaRPr>
          </a:p>
        </p:txBody>
      </p:sp>
      <p:sp>
        <p:nvSpPr>
          <p:cNvPr id="33" name="TextBox 32"/>
          <p:cNvSpPr txBox="1"/>
          <p:nvPr/>
        </p:nvSpPr>
        <p:spPr>
          <a:xfrm>
            <a:off x="110721" y="2005390"/>
            <a:ext cx="790601" cy="461665"/>
          </a:xfrm>
          <a:prstGeom prst="rect">
            <a:avLst/>
          </a:prstGeom>
          <a:noFill/>
        </p:spPr>
        <p:txBody>
          <a:bodyPr wrap="none" rtlCol="0">
            <a:spAutoFit/>
          </a:bodyPr>
          <a:lstStyle/>
          <a:p>
            <a:r>
              <a:rPr lang="en-US" sz="1200" smtClean="0">
                <a:solidFill>
                  <a:schemeClr val="tx1"/>
                </a:solidFill>
              </a:rPr>
              <a:t>Larynx &amp;</a:t>
            </a:r>
          </a:p>
          <a:p>
            <a:r>
              <a:rPr lang="en-US" sz="1200" smtClean="0">
                <a:solidFill>
                  <a:schemeClr val="tx1"/>
                </a:solidFill>
              </a:rPr>
              <a:t>Trachea</a:t>
            </a:r>
            <a:endParaRPr lang="en-US" sz="1200">
              <a:solidFill>
                <a:schemeClr val="tx1"/>
              </a:solidFill>
            </a:endParaRPr>
          </a:p>
        </p:txBody>
      </p:sp>
      <p:sp>
        <p:nvSpPr>
          <p:cNvPr id="37" name="TextBox 36"/>
          <p:cNvSpPr txBox="1"/>
          <p:nvPr/>
        </p:nvSpPr>
        <p:spPr>
          <a:xfrm>
            <a:off x="1691680" y="3501008"/>
            <a:ext cx="1011815" cy="276999"/>
          </a:xfrm>
          <a:prstGeom prst="rect">
            <a:avLst/>
          </a:prstGeom>
          <a:noFill/>
        </p:spPr>
        <p:txBody>
          <a:bodyPr wrap="none" rtlCol="0">
            <a:spAutoFit/>
          </a:bodyPr>
          <a:lstStyle/>
          <a:p>
            <a:r>
              <a:rPr lang="en-US" sz="1200" smtClean="0">
                <a:solidFill>
                  <a:schemeClr val="tx1"/>
                </a:solidFill>
              </a:rPr>
              <a:t>Nasal cavity</a:t>
            </a:r>
            <a:endParaRPr lang="en-US" sz="1200">
              <a:solidFill>
                <a:schemeClr val="tx1"/>
              </a:solidFill>
            </a:endParaRPr>
          </a:p>
        </p:txBody>
      </p:sp>
      <p:sp>
        <p:nvSpPr>
          <p:cNvPr id="38" name="TextBox 37"/>
          <p:cNvSpPr txBox="1"/>
          <p:nvPr/>
        </p:nvSpPr>
        <p:spPr>
          <a:xfrm>
            <a:off x="343156" y="4543236"/>
            <a:ext cx="526106" cy="276999"/>
          </a:xfrm>
          <a:prstGeom prst="rect">
            <a:avLst/>
          </a:prstGeom>
          <a:noFill/>
        </p:spPr>
        <p:txBody>
          <a:bodyPr wrap="none" rtlCol="0">
            <a:spAutoFit/>
          </a:bodyPr>
          <a:lstStyle/>
          <a:p>
            <a:r>
              <a:rPr lang="en-US" sz="1200" smtClean="0">
                <a:solidFill>
                  <a:schemeClr val="tx1"/>
                </a:solidFill>
              </a:rPr>
              <a:t>Face</a:t>
            </a:r>
            <a:endParaRPr lang="en-US" sz="1200">
              <a:solidFill>
                <a:schemeClr val="tx1"/>
              </a:solidFill>
            </a:endParaRPr>
          </a:p>
        </p:txBody>
      </p:sp>
      <p:sp>
        <p:nvSpPr>
          <p:cNvPr id="39" name="TextBox 38"/>
          <p:cNvSpPr txBox="1"/>
          <p:nvPr/>
        </p:nvSpPr>
        <p:spPr>
          <a:xfrm>
            <a:off x="1043608" y="4509120"/>
            <a:ext cx="910827" cy="276999"/>
          </a:xfrm>
          <a:prstGeom prst="rect">
            <a:avLst/>
          </a:prstGeom>
          <a:noFill/>
        </p:spPr>
        <p:txBody>
          <a:bodyPr wrap="none" rtlCol="0">
            <a:spAutoFit/>
          </a:bodyPr>
          <a:lstStyle/>
          <a:p>
            <a:r>
              <a:rPr lang="en-US" sz="1200" smtClean="0">
                <a:solidFill>
                  <a:schemeClr val="tx1"/>
                </a:solidFill>
              </a:rPr>
              <a:t>Oral cavity</a:t>
            </a:r>
            <a:endParaRPr lang="en-US" sz="1200">
              <a:solidFill>
                <a:schemeClr val="tx1"/>
              </a:solidFill>
            </a:endParaRPr>
          </a:p>
        </p:txBody>
      </p:sp>
      <p:sp>
        <p:nvSpPr>
          <p:cNvPr id="40" name="TextBox 39"/>
          <p:cNvSpPr txBox="1"/>
          <p:nvPr/>
        </p:nvSpPr>
        <p:spPr>
          <a:xfrm>
            <a:off x="1262849" y="4957718"/>
            <a:ext cx="790601" cy="461665"/>
          </a:xfrm>
          <a:prstGeom prst="rect">
            <a:avLst/>
          </a:prstGeom>
          <a:noFill/>
        </p:spPr>
        <p:txBody>
          <a:bodyPr wrap="none" rtlCol="0">
            <a:spAutoFit/>
          </a:bodyPr>
          <a:lstStyle/>
          <a:p>
            <a:r>
              <a:rPr lang="en-US" sz="1200" smtClean="0">
                <a:solidFill>
                  <a:schemeClr val="tx1"/>
                </a:solidFill>
              </a:rPr>
              <a:t>Larynx &amp;</a:t>
            </a:r>
          </a:p>
          <a:p>
            <a:r>
              <a:rPr lang="en-US" sz="1200" smtClean="0">
                <a:solidFill>
                  <a:schemeClr val="tx1"/>
                </a:solidFill>
              </a:rPr>
              <a:t>Trachea</a:t>
            </a:r>
            <a:endParaRPr lang="en-US" sz="1200">
              <a:solidFill>
                <a:schemeClr val="tx1"/>
              </a:solidFill>
            </a:endParaRPr>
          </a:p>
        </p:txBody>
      </p:sp>
      <p:cxnSp>
        <p:nvCxnSpPr>
          <p:cNvPr id="41" name="Straight Connector 40"/>
          <p:cNvCxnSpPr/>
          <p:nvPr/>
        </p:nvCxnSpPr>
        <p:spPr bwMode="auto">
          <a:xfrm flipH="1">
            <a:off x="863588" y="5722789"/>
            <a:ext cx="1908212" cy="0"/>
          </a:xfrm>
          <a:prstGeom prst="line">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p:cNvSpPr txBox="1"/>
          <p:nvPr/>
        </p:nvSpPr>
        <p:spPr>
          <a:xfrm>
            <a:off x="544499" y="5805264"/>
            <a:ext cx="704039" cy="276999"/>
          </a:xfrm>
          <a:prstGeom prst="rect">
            <a:avLst/>
          </a:prstGeom>
          <a:noFill/>
        </p:spPr>
        <p:txBody>
          <a:bodyPr wrap="none" rtlCol="0">
            <a:spAutoFit/>
          </a:bodyPr>
          <a:lstStyle/>
          <a:p>
            <a:r>
              <a:rPr lang="en-US" sz="1200" smtClean="0">
                <a:solidFill>
                  <a:schemeClr val="tx1"/>
                </a:solidFill>
              </a:rPr>
              <a:t>Bronchi</a:t>
            </a:r>
            <a:endParaRPr lang="en-US" sz="1200">
              <a:solidFill>
                <a:schemeClr val="tx1"/>
              </a:solidFill>
            </a:endParaRPr>
          </a:p>
        </p:txBody>
      </p:sp>
      <p:cxnSp>
        <p:nvCxnSpPr>
          <p:cNvPr id="49" name="Straight Arrow Connector 48"/>
          <p:cNvCxnSpPr>
            <a:endCxn id="10247" idx="3"/>
          </p:cNvCxnSpPr>
          <p:nvPr/>
        </p:nvCxnSpPr>
        <p:spPr>
          <a:xfrm flipH="1">
            <a:off x="1823576" y="5944047"/>
            <a:ext cx="324318" cy="0"/>
          </a:xfrm>
          <a:prstGeom prst="straightConnector1">
            <a:avLst/>
          </a:prstGeom>
          <a:noFill/>
          <a:ln w="12700" cap="flat" cmpd="sng" algn="ctr">
            <a:solidFill>
              <a:schemeClr val="tx1">
                <a:alpha val="75000"/>
              </a:schemeClr>
            </a:solidFill>
            <a:prstDash val="solid"/>
            <a:tailEnd type="arrow"/>
          </a:ln>
          <a:effectLst/>
        </p:spPr>
      </p:cxnSp>
      <p:sp>
        <p:nvSpPr>
          <p:cNvPr id="52" name="TextBox 51"/>
          <p:cNvSpPr txBox="1"/>
          <p:nvPr/>
        </p:nvSpPr>
        <p:spPr>
          <a:xfrm>
            <a:off x="4663636" y="4509120"/>
            <a:ext cx="526106" cy="276999"/>
          </a:xfrm>
          <a:prstGeom prst="rect">
            <a:avLst/>
          </a:prstGeom>
          <a:noFill/>
        </p:spPr>
        <p:txBody>
          <a:bodyPr wrap="none" rtlCol="0">
            <a:spAutoFit/>
          </a:bodyPr>
          <a:lstStyle/>
          <a:p>
            <a:r>
              <a:rPr lang="en-US" sz="1200" smtClean="0">
                <a:solidFill>
                  <a:schemeClr val="tx1"/>
                </a:solidFill>
              </a:rPr>
              <a:t>Face</a:t>
            </a:r>
            <a:endParaRPr lang="en-US" sz="1200">
              <a:solidFill>
                <a:schemeClr val="tx1"/>
              </a:solidFill>
            </a:endParaRPr>
          </a:p>
        </p:txBody>
      </p:sp>
      <p:sp>
        <p:nvSpPr>
          <p:cNvPr id="53" name="TextBox 52"/>
          <p:cNvSpPr txBox="1"/>
          <p:nvPr/>
        </p:nvSpPr>
        <p:spPr>
          <a:xfrm>
            <a:off x="6208798" y="3884202"/>
            <a:ext cx="1011815" cy="276999"/>
          </a:xfrm>
          <a:prstGeom prst="rect">
            <a:avLst/>
          </a:prstGeom>
          <a:noFill/>
        </p:spPr>
        <p:txBody>
          <a:bodyPr wrap="none" rtlCol="0">
            <a:spAutoFit/>
          </a:bodyPr>
          <a:lstStyle/>
          <a:p>
            <a:r>
              <a:rPr lang="en-US" sz="1200" smtClean="0">
                <a:solidFill>
                  <a:schemeClr val="tx1"/>
                </a:solidFill>
              </a:rPr>
              <a:t>Nasal cavity</a:t>
            </a:r>
            <a:endParaRPr lang="en-US" sz="1200">
              <a:solidFill>
                <a:schemeClr val="tx1"/>
              </a:solidFill>
            </a:endParaRPr>
          </a:p>
        </p:txBody>
      </p:sp>
      <p:sp>
        <p:nvSpPr>
          <p:cNvPr id="54" name="TextBox 53"/>
          <p:cNvSpPr txBox="1"/>
          <p:nvPr/>
        </p:nvSpPr>
        <p:spPr>
          <a:xfrm>
            <a:off x="7915337" y="4307343"/>
            <a:ext cx="644728" cy="276999"/>
          </a:xfrm>
          <a:prstGeom prst="rect">
            <a:avLst/>
          </a:prstGeom>
          <a:noFill/>
        </p:spPr>
        <p:txBody>
          <a:bodyPr wrap="none" rtlCol="0">
            <a:spAutoFit/>
          </a:bodyPr>
          <a:lstStyle/>
          <a:p>
            <a:r>
              <a:rPr lang="en-US" sz="1200" smtClean="0">
                <a:solidFill>
                  <a:schemeClr val="tx1"/>
                </a:solidFill>
              </a:rPr>
              <a:t>Larynx</a:t>
            </a:r>
            <a:endParaRPr lang="en-US" sz="1200">
              <a:solidFill>
                <a:schemeClr val="tx1"/>
              </a:solidFill>
            </a:endParaRPr>
          </a:p>
        </p:txBody>
      </p:sp>
      <p:cxnSp>
        <p:nvCxnSpPr>
          <p:cNvPr id="55" name="Straight Connector 54"/>
          <p:cNvCxnSpPr/>
          <p:nvPr/>
        </p:nvCxnSpPr>
        <p:spPr bwMode="auto">
          <a:xfrm flipH="1" flipV="1">
            <a:off x="1826695" y="692696"/>
            <a:ext cx="9001" cy="2736306"/>
          </a:xfrm>
          <a:prstGeom prst="line">
            <a:avLst/>
          </a:pr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a:off x="0" y="671714"/>
            <a:ext cx="9144000" cy="0"/>
          </a:xfrm>
          <a:prstGeom prst="line">
            <a:avLst/>
          </a:pr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itle 1"/>
          <p:cNvSpPr>
            <a:spLocks noGrp="1"/>
          </p:cNvSpPr>
          <p:nvPr>
            <p:ph type="title"/>
          </p:nvPr>
        </p:nvSpPr>
        <p:spPr>
          <a:xfrm>
            <a:off x="-4339" y="130399"/>
            <a:ext cx="9148339" cy="562297"/>
          </a:xfrm>
        </p:spPr>
        <p:txBody>
          <a:bodyPr/>
          <a:lstStyle/>
          <a:p>
            <a:r>
              <a:rPr lang="en-US" b="1" dirty="0" smtClean="0">
                <a:cs typeface="Times New Roman" pitchFamily="18" charset="0"/>
              </a:rPr>
              <a:t>Models </a:t>
            </a:r>
            <a:r>
              <a:rPr lang="en-US" b="1" dirty="0">
                <a:cs typeface="Times New Roman" pitchFamily="18" charset="0"/>
              </a:rPr>
              <a:t>R</a:t>
            </a:r>
            <a:r>
              <a:rPr lang="en-US" b="1" dirty="0" smtClean="0">
                <a:cs typeface="Times New Roman" pitchFamily="18" charset="0"/>
              </a:rPr>
              <a:t>econstructed for Simulation</a:t>
            </a:r>
            <a:endParaRPr lang="en-US" b="1" dirty="0">
              <a:cs typeface="Times New Roman" pitchFamily="18" charset="0"/>
            </a:endParaRPr>
          </a:p>
        </p:txBody>
      </p:sp>
      <p:sp>
        <p:nvSpPr>
          <p:cNvPr id="42" name="TextBox 41"/>
          <p:cNvSpPr txBox="1"/>
          <p:nvPr/>
        </p:nvSpPr>
        <p:spPr>
          <a:xfrm>
            <a:off x="6367021" y="6165304"/>
            <a:ext cx="941283" cy="369332"/>
          </a:xfrm>
          <a:prstGeom prst="rect">
            <a:avLst/>
          </a:prstGeom>
          <a:noFill/>
        </p:spPr>
        <p:txBody>
          <a:bodyPr wrap="none" rtlCol="0">
            <a:spAutoFit/>
          </a:bodyPr>
          <a:lstStyle/>
          <a:p>
            <a:r>
              <a:rPr lang="en-US" sz="1800" b="1" smtClean="0">
                <a:solidFill>
                  <a:schemeClr val="tx1"/>
                </a:solidFill>
              </a:rPr>
              <a:t>RNC01</a:t>
            </a:r>
            <a:endParaRPr lang="en-US" sz="1800" b="1">
              <a:solidFill>
                <a:schemeClr val="tx1"/>
              </a:solidFill>
            </a:endParaRPr>
          </a:p>
        </p:txBody>
      </p:sp>
      <p:sp>
        <p:nvSpPr>
          <p:cNvPr id="46" name="TextBox 45"/>
          <p:cNvSpPr txBox="1"/>
          <p:nvPr/>
        </p:nvSpPr>
        <p:spPr>
          <a:xfrm>
            <a:off x="3134549" y="3789040"/>
            <a:ext cx="1005403" cy="369332"/>
          </a:xfrm>
          <a:prstGeom prst="rect">
            <a:avLst/>
          </a:prstGeom>
          <a:noFill/>
        </p:spPr>
        <p:txBody>
          <a:bodyPr wrap="none" rtlCol="0">
            <a:spAutoFit/>
          </a:bodyPr>
          <a:lstStyle/>
          <a:p>
            <a:r>
              <a:rPr lang="en-US" sz="1800" b="1" smtClean="0">
                <a:solidFill>
                  <a:schemeClr val="tx1"/>
                </a:solidFill>
              </a:rPr>
              <a:t>NC05…</a:t>
            </a:r>
            <a:endParaRPr lang="en-US" sz="1800" b="1">
              <a:solidFill>
                <a:schemeClr val="tx1"/>
              </a:solidFill>
            </a:endParaRPr>
          </a:p>
        </p:txBody>
      </p:sp>
      <p:sp>
        <p:nvSpPr>
          <p:cNvPr id="47" name="TextBox 46"/>
          <p:cNvSpPr txBox="1"/>
          <p:nvPr/>
        </p:nvSpPr>
        <p:spPr>
          <a:xfrm>
            <a:off x="3134549" y="4725144"/>
            <a:ext cx="1005403" cy="369332"/>
          </a:xfrm>
          <a:prstGeom prst="rect">
            <a:avLst/>
          </a:prstGeom>
          <a:noFill/>
        </p:spPr>
        <p:txBody>
          <a:bodyPr wrap="none" rtlCol="0">
            <a:spAutoFit/>
          </a:bodyPr>
          <a:lstStyle/>
          <a:p>
            <a:r>
              <a:rPr lang="en-US" sz="1800" b="1" smtClean="0">
                <a:solidFill>
                  <a:schemeClr val="tx1"/>
                </a:solidFill>
              </a:rPr>
              <a:t>NC06…</a:t>
            </a:r>
            <a:endParaRPr lang="en-US" sz="1800" b="1">
              <a:solidFill>
                <a:schemeClr val="tx1"/>
              </a:solidFill>
            </a:endParaRPr>
          </a:p>
        </p:txBody>
      </p:sp>
      <p:sp>
        <p:nvSpPr>
          <p:cNvPr id="43" name="TextBox 42"/>
          <p:cNvSpPr txBox="1"/>
          <p:nvPr/>
        </p:nvSpPr>
        <p:spPr>
          <a:xfrm>
            <a:off x="3134549" y="5579948"/>
            <a:ext cx="1005403" cy="369332"/>
          </a:xfrm>
          <a:prstGeom prst="rect">
            <a:avLst/>
          </a:prstGeom>
          <a:noFill/>
        </p:spPr>
        <p:txBody>
          <a:bodyPr wrap="none" rtlCol="0">
            <a:spAutoFit/>
          </a:bodyPr>
          <a:lstStyle/>
          <a:p>
            <a:r>
              <a:rPr lang="en-US" sz="1800" b="1" smtClean="0">
                <a:solidFill>
                  <a:schemeClr val="tx1"/>
                </a:solidFill>
              </a:rPr>
              <a:t>NC07…</a:t>
            </a:r>
            <a:endParaRPr lang="en-US" sz="1800" b="1">
              <a:solidFill>
                <a:schemeClr val="tx1"/>
              </a:solidFill>
            </a:endParaRPr>
          </a:p>
        </p:txBody>
      </p:sp>
    </p:spTree>
    <p:extLst>
      <p:ext uri="{BB962C8B-B14F-4D97-AF65-F5344CB8AC3E}">
        <p14:creationId xmlns:p14="http://schemas.microsoft.com/office/powerpoint/2010/main" val="281896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fade">
                                      <p:cBhvr>
                                        <p:cTn id="7" dur="500"/>
                                        <p:tgtEl>
                                          <p:spTgt spid="102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52" grpId="0"/>
      <p:bldP spid="53" grpId="0"/>
      <p:bldP spid="54"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Respiratory models sharing platform</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16</a:t>
            </a:fld>
            <a:endParaRPr lang="en-AU"/>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2378" r="44143" b="29778"/>
          <a:stretch/>
        </p:blipFill>
        <p:spPr>
          <a:xfrm>
            <a:off x="539552" y="1832273"/>
            <a:ext cx="4104456" cy="3612951"/>
          </a:xfrm>
          <a:prstGeom prst="rect">
            <a:avLst/>
          </a:prstGeom>
          <a:ln>
            <a:solidFill>
              <a:schemeClr val="tx1"/>
            </a:solidFill>
          </a:ln>
        </p:spPr>
      </p:pic>
      <p:sp>
        <p:nvSpPr>
          <p:cNvPr id="8" name="TextBox 7"/>
          <p:cNvSpPr txBox="1"/>
          <p:nvPr/>
        </p:nvSpPr>
        <p:spPr>
          <a:xfrm>
            <a:off x="395536" y="985495"/>
            <a:ext cx="4801379" cy="369332"/>
          </a:xfrm>
          <a:prstGeom prst="rect">
            <a:avLst/>
          </a:prstGeom>
          <a:noFill/>
        </p:spPr>
        <p:txBody>
          <a:bodyPr wrap="none" rtlCol="0">
            <a:spAutoFit/>
          </a:bodyPr>
          <a:lstStyle/>
          <a:p>
            <a:r>
              <a:rPr lang="en-AU" sz="1800" smtClean="0">
                <a:solidFill>
                  <a:schemeClr val="tx1"/>
                </a:solidFill>
              </a:rPr>
              <a:t>( </a:t>
            </a:r>
            <a:r>
              <a:rPr lang="en-AU" sz="1800" smtClean="0">
                <a:solidFill>
                  <a:schemeClr val="tx1"/>
                </a:solidFill>
                <a:hlinkClick r:id="rId3"/>
              </a:rPr>
              <a:t>http</a:t>
            </a:r>
            <a:r>
              <a:rPr lang="en-AU" sz="1800">
                <a:solidFill>
                  <a:schemeClr val="tx1"/>
                </a:solidFill>
                <a:hlinkClick r:id="rId3"/>
              </a:rPr>
              <a:t>://</a:t>
            </a:r>
            <a:r>
              <a:rPr lang="en-AU" sz="1800" smtClean="0">
                <a:solidFill>
                  <a:schemeClr val="tx1"/>
                </a:solidFill>
                <a:hlinkClick r:id="rId3"/>
              </a:rPr>
              <a:t>www.cfdresearch.com/inhalation.php</a:t>
            </a:r>
            <a:r>
              <a:rPr lang="en-AU" sz="1800" smtClean="0">
                <a:solidFill>
                  <a:schemeClr val="tx1"/>
                </a:solidFill>
              </a:rPr>
              <a:t> )</a:t>
            </a:r>
            <a:endParaRPr lang="en-AU" sz="1800">
              <a:solidFill>
                <a:schemeClr val="tx1"/>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3480937034"/>
              </p:ext>
            </p:extLst>
          </p:nvPr>
        </p:nvGraphicFramePr>
        <p:xfrm>
          <a:off x="6300192" y="188640"/>
          <a:ext cx="2368425" cy="5259896"/>
        </p:xfrm>
        <a:graphic>
          <a:graphicData uri="http://schemas.openxmlformats.org/drawingml/2006/table">
            <a:tbl>
              <a:tblPr/>
              <a:tblGrid>
                <a:gridCol w="825198"/>
                <a:gridCol w="514409"/>
                <a:gridCol w="514409"/>
                <a:gridCol w="514409"/>
              </a:tblGrid>
              <a:tr h="168791">
                <a:tc>
                  <a:txBody>
                    <a:bodyPr/>
                    <a:lstStyle/>
                    <a:p>
                      <a:pPr algn="ctr" fontAlgn="b"/>
                      <a:r>
                        <a:rPr lang="en-AU" sz="1050" b="0" i="0" u="none" strike="noStrike">
                          <a:solidFill>
                            <a:srgbClr val="000000"/>
                          </a:solidFill>
                          <a:effectLst/>
                          <a:latin typeface="Calibri" panose="020F0502020204030204" pitchFamily="34" charset="0"/>
                        </a:rPr>
                        <a:t>Source</a:t>
                      </a:r>
                    </a:p>
                  </a:txBody>
                  <a:tcPr marL="8037" marR="8037" marT="803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1050" b="0" i="0" u="none" strike="noStrike">
                          <a:solidFill>
                            <a:srgbClr val="000000"/>
                          </a:solidFill>
                          <a:effectLst/>
                          <a:latin typeface="Calibri" panose="020F0502020204030204" pitchFamily="34" charset="0"/>
                        </a:rPr>
                        <a:t>#</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1050" b="0" i="0" u="none" strike="noStrike">
                          <a:solidFill>
                            <a:srgbClr val="000000"/>
                          </a:solidFill>
                          <a:effectLst/>
                          <a:latin typeface="Calibri" panose="020F0502020204030204" pitchFamily="34" charset="0"/>
                        </a:rPr>
                        <a:t>Gender</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1050" b="0" i="0" u="none" strike="noStrike">
                          <a:solidFill>
                            <a:srgbClr val="000000"/>
                          </a:solidFill>
                          <a:effectLst/>
                          <a:latin typeface="Calibri" panose="020F0502020204030204" pitchFamily="34" charset="0"/>
                        </a:rPr>
                        <a:t>Age</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0752">
                <a:tc rowSpan="5">
                  <a:txBody>
                    <a:bodyPr/>
                    <a:lstStyle/>
                    <a:p>
                      <a:pPr algn="ctr" fontAlgn="ctr"/>
                      <a:r>
                        <a:rPr lang="en-AU" sz="1100" b="0" i="0" u="none" strike="noStrike" err="1">
                          <a:solidFill>
                            <a:srgbClr val="000000"/>
                          </a:solidFill>
                          <a:effectLst/>
                          <a:latin typeface="Calibri" panose="020F0502020204030204" pitchFamily="34" charset="0"/>
                        </a:rPr>
                        <a:t>Olad</a:t>
                      </a:r>
                      <a:r>
                        <a:rPr lang="en-AU" sz="1100" b="0" i="0" u="none" strike="noStrike">
                          <a:solidFill>
                            <a:srgbClr val="000000"/>
                          </a:solidFill>
                          <a:effectLst/>
                          <a:latin typeface="Calibri" panose="020F0502020204030204" pitchFamily="34" charset="0"/>
                        </a:rPr>
                        <a:t> data</a:t>
                      </a:r>
                    </a:p>
                  </a:txBody>
                  <a:tcPr marL="8037" marR="8037" marT="8037" marB="0" vert="vert27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AU" sz="900" b="0" i="0" u="none" strike="noStrike">
                          <a:solidFill>
                            <a:srgbClr val="000000"/>
                          </a:solidFill>
                          <a:effectLst/>
                          <a:latin typeface="Calibri" panose="020F0502020204030204" pitchFamily="34" charset="0"/>
                        </a:rPr>
                        <a:t>7a,b</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AU" sz="9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AU" sz="900" b="0" i="0" u="none" strike="noStrike">
                          <a:solidFill>
                            <a:srgbClr val="000000"/>
                          </a:solidFill>
                          <a:effectLst/>
                          <a:latin typeface="Calibri" panose="020F0502020204030204" pitchFamily="34" charset="0"/>
                        </a:rPr>
                        <a:t>43</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9</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41</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10</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51</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15</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56</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8791">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16a,b</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Calibri" panose="020F0502020204030204" pitchFamily="34" charset="0"/>
                        </a:rPr>
                        <a:t>17</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160752">
                <a:tc rowSpan="10">
                  <a:txBody>
                    <a:bodyPr/>
                    <a:lstStyle/>
                    <a:p>
                      <a:pPr algn="ctr" fontAlgn="ctr"/>
                      <a:r>
                        <a:rPr lang="en-AU" sz="1100" b="0" i="0" u="none" strike="noStrike">
                          <a:solidFill>
                            <a:srgbClr val="000000"/>
                          </a:solidFill>
                          <a:effectLst/>
                          <a:latin typeface="Calibri" panose="020F0502020204030204" pitchFamily="34" charset="0"/>
                        </a:rPr>
                        <a:t>Scans from CS (1-10)</a:t>
                      </a:r>
                    </a:p>
                  </a:txBody>
                  <a:tcPr marL="8037" marR="8037" marT="8037" marB="0" vert="vert27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6B0A"/>
                    </a:solidFill>
                  </a:tcPr>
                </a:tc>
                <a:tc>
                  <a:txBody>
                    <a:bodyPr/>
                    <a:lstStyle/>
                    <a:p>
                      <a:pPr algn="ctr" fontAlgn="b"/>
                      <a:r>
                        <a:rPr lang="en-AU" sz="1000" b="0" i="0" u="none" strike="noStrike">
                          <a:solidFill>
                            <a:srgbClr val="000000"/>
                          </a:solidFill>
                          <a:effectLst/>
                          <a:latin typeface="Calibri" panose="020F0502020204030204" pitchFamily="34" charset="0"/>
                        </a:rPr>
                        <a:t>1</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AU" sz="1000" b="0" i="0" u="none" strike="noStrike">
                          <a:solidFill>
                            <a:srgbClr val="000000"/>
                          </a:solidFill>
                          <a:effectLst/>
                          <a:latin typeface="Calibri" panose="020F0502020204030204" pitchFamily="34" charset="0"/>
                        </a:rPr>
                        <a:t>63</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2</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61</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3</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53</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4</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71</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5</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36</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6</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47</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7</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25</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8</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64</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9</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52</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8791">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10</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Calibri" panose="020F0502020204030204" pitchFamily="34" charset="0"/>
                        </a:rPr>
                        <a:t>51</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160752">
                <a:tc rowSpan="10">
                  <a:txBody>
                    <a:bodyPr/>
                    <a:lstStyle/>
                    <a:p>
                      <a:pPr algn="ctr" fontAlgn="ctr"/>
                      <a:r>
                        <a:rPr lang="en-AU" sz="1100" b="0" i="0" u="none" strike="noStrike">
                          <a:solidFill>
                            <a:srgbClr val="000000"/>
                          </a:solidFill>
                          <a:effectLst/>
                          <a:latin typeface="Calibri" panose="020F0502020204030204" pitchFamily="34" charset="0"/>
                        </a:rPr>
                        <a:t>Scans from CA (11-20)</a:t>
                      </a:r>
                    </a:p>
                  </a:txBody>
                  <a:tcPr marL="8037" marR="8037" marT="8037" marB="0" vert="vert27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933C"/>
                    </a:solidFill>
                  </a:tcPr>
                </a:tc>
                <a:tc>
                  <a:txBody>
                    <a:bodyPr/>
                    <a:lstStyle/>
                    <a:p>
                      <a:pPr algn="ctr" fontAlgn="b"/>
                      <a:r>
                        <a:rPr lang="en-AU" sz="1000" b="0" i="0" u="none" strike="noStrike">
                          <a:solidFill>
                            <a:srgbClr val="000000"/>
                          </a:solidFill>
                          <a:effectLst/>
                          <a:latin typeface="Calibri" panose="020F0502020204030204" pitchFamily="34" charset="0"/>
                        </a:rPr>
                        <a:t>11</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AU" sz="1000" b="0" i="0" u="none" strike="noStrike">
                          <a:solidFill>
                            <a:srgbClr val="000000"/>
                          </a:solidFill>
                          <a:effectLst/>
                          <a:latin typeface="Calibri" panose="020F0502020204030204" pitchFamily="34" charset="0"/>
                        </a:rPr>
                        <a:t>44</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12</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65</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13</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61</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14</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68</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15</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50</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16</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37</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17</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56</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18</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57</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19</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30</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8791">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20</a:t>
                      </a:r>
                    </a:p>
                  </a:txBody>
                  <a:tcPr marL="8037" marR="8037" marT="803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Calibri" panose="020F0502020204030204" pitchFamily="34" charset="0"/>
                        </a:rPr>
                        <a:t>21</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160752">
                <a:tc rowSpan="4">
                  <a:txBody>
                    <a:bodyPr/>
                    <a:lstStyle/>
                    <a:p>
                      <a:pPr algn="ctr" fontAlgn="ctr"/>
                      <a:r>
                        <a:rPr lang="en-AU" sz="1100" b="0" i="0" u="none" strike="noStrike">
                          <a:solidFill>
                            <a:srgbClr val="000000"/>
                          </a:solidFill>
                          <a:effectLst/>
                          <a:latin typeface="Calibri" panose="020F0502020204030204" pitchFamily="34" charset="0"/>
                        </a:rPr>
                        <a:t>Scans from JY (1-4)</a:t>
                      </a:r>
                    </a:p>
                  </a:txBody>
                  <a:tcPr marL="8037" marR="8037" marT="8037"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b"/>
                      <a:r>
                        <a:rPr lang="en-AU" sz="1000" b="0" i="0" u="none" strike="noStrike">
                          <a:solidFill>
                            <a:srgbClr val="000000"/>
                          </a:solidFill>
                          <a:effectLst/>
                          <a:latin typeface="Calibri" panose="020F0502020204030204" pitchFamily="34" charset="0"/>
                        </a:rPr>
                        <a:t>1</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AU" sz="1000" b="0" i="0" u="none" strike="noStrike">
                          <a:solidFill>
                            <a:srgbClr val="000000"/>
                          </a:solidFill>
                          <a:effectLst/>
                          <a:latin typeface="Calibri" panose="020F0502020204030204" pitchFamily="34" charset="0"/>
                        </a:rPr>
                        <a:t>42</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2</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68</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3</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M</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AU" sz="1000" b="0" i="0" u="none" strike="noStrike">
                          <a:solidFill>
                            <a:srgbClr val="000000"/>
                          </a:solidFill>
                          <a:effectLst/>
                          <a:latin typeface="Calibri" panose="020F0502020204030204" pitchFamily="34" charset="0"/>
                        </a:rPr>
                        <a:t>41</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60752">
                <a:tc vMerge="1">
                  <a:txBody>
                    <a:bodyPr/>
                    <a:lstStyle/>
                    <a:p>
                      <a:endParaRPr lang="en-AU"/>
                    </a:p>
                  </a:txBody>
                  <a:tcPr/>
                </a:tc>
                <a:tc>
                  <a:txBody>
                    <a:bodyPr/>
                    <a:lstStyle/>
                    <a:p>
                      <a:pPr algn="ctr" fontAlgn="b"/>
                      <a:r>
                        <a:rPr lang="en-AU" sz="1000" b="0" i="0" u="none" strike="noStrike">
                          <a:solidFill>
                            <a:srgbClr val="000000"/>
                          </a:solidFill>
                          <a:effectLst/>
                          <a:latin typeface="Calibri" panose="020F0502020204030204" pitchFamily="34" charset="0"/>
                        </a:rPr>
                        <a:t>4</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Calibri" panose="020F0502020204030204" pitchFamily="34" charset="0"/>
                        </a:rPr>
                        <a:t>F</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Calibri" panose="020F0502020204030204" pitchFamily="34" charset="0"/>
                        </a:rPr>
                        <a:t>80</a:t>
                      </a:r>
                    </a:p>
                  </a:txBody>
                  <a:tcPr marL="8037" marR="8037" marT="80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02590">
                <a:tc>
                  <a:txBody>
                    <a:bodyPr/>
                    <a:lstStyle/>
                    <a:p>
                      <a:pPr algn="ctr" fontAlgn="b"/>
                      <a:r>
                        <a:rPr lang="en-AU" sz="1200" b="1" i="1" u="none" strike="noStrike">
                          <a:solidFill>
                            <a:srgbClr val="000000"/>
                          </a:solidFill>
                          <a:effectLst/>
                          <a:latin typeface="Calibri" panose="020F0502020204030204" pitchFamily="34" charset="0"/>
                        </a:rPr>
                        <a:t>Total:</a:t>
                      </a:r>
                    </a:p>
                  </a:txBody>
                  <a:tcPr marL="8037" marR="8037" marT="803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AU" sz="1200" b="1" i="1" u="none" strike="noStrike">
                          <a:solidFill>
                            <a:srgbClr val="000000"/>
                          </a:solidFill>
                          <a:effectLst/>
                          <a:latin typeface="Calibri" panose="020F0502020204030204" pitchFamily="34" charset="0"/>
                        </a:rPr>
                        <a:t>29</a:t>
                      </a:r>
                    </a:p>
                  </a:txBody>
                  <a:tcPr marL="8037" marR="8037" marT="803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AU" sz="1200" b="1" i="1" u="none" strike="noStrike">
                          <a:solidFill>
                            <a:srgbClr val="000000"/>
                          </a:solidFill>
                          <a:effectLst/>
                          <a:latin typeface="Calibri" panose="020F0502020204030204" pitchFamily="34" charset="0"/>
                        </a:rPr>
                        <a:t>F</a:t>
                      </a:r>
                    </a:p>
                  </a:txBody>
                  <a:tcPr marL="8037" marR="8037" marT="803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AU" sz="1200" b="1" i="1" u="none" strike="noStrike">
                          <a:solidFill>
                            <a:srgbClr val="000000"/>
                          </a:solidFill>
                          <a:effectLst/>
                          <a:latin typeface="Calibri" panose="020F0502020204030204" pitchFamily="34" charset="0"/>
                        </a:rPr>
                        <a:t>17</a:t>
                      </a:r>
                    </a:p>
                  </a:txBody>
                  <a:tcPr marL="8037" marR="8037" marT="803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02590">
                <a:tc>
                  <a:txBody>
                    <a:bodyPr/>
                    <a:lstStyle/>
                    <a:p>
                      <a:pPr algn="ctr" fontAlgn="b"/>
                      <a:r>
                        <a:rPr lang="en-AU" sz="1200" b="1" i="1" u="none" strike="noStrike">
                          <a:solidFill>
                            <a:srgbClr val="000000"/>
                          </a:solidFill>
                          <a:effectLst/>
                          <a:latin typeface="Calibri" panose="020F0502020204030204" pitchFamily="34" charset="0"/>
                        </a:rPr>
                        <a:t> </a:t>
                      </a:r>
                    </a:p>
                  </a:txBody>
                  <a:tcPr marL="8037" marR="8037" marT="8037"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AU" sz="1200" b="1" i="1" u="none" strike="noStrike">
                          <a:solidFill>
                            <a:srgbClr val="000000"/>
                          </a:solidFill>
                          <a:effectLst/>
                          <a:latin typeface="Calibri" panose="020F0502020204030204" pitchFamily="34" charset="0"/>
                        </a:rPr>
                        <a:t> </a:t>
                      </a:r>
                    </a:p>
                  </a:txBody>
                  <a:tcPr marL="8037" marR="8037" marT="803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AU" sz="1200" b="1" i="1" u="none" strike="noStrike">
                          <a:solidFill>
                            <a:srgbClr val="000000"/>
                          </a:solidFill>
                          <a:effectLst/>
                          <a:latin typeface="Calibri" panose="020F0502020204030204" pitchFamily="34" charset="0"/>
                        </a:rPr>
                        <a:t>M</a:t>
                      </a:r>
                    </a:p>
                  </a:txBody>
                  <a:tcPr marL="8037" marR="8037" marT="803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AU" sz="1200" b="1" i="1" u="none" strike="noStrike">
                          <a:solidFill>
                            <a:srgbClr val="000000"/>
                          </a:solidFill>
                          <a:effectLst/>
                          <a:latin typeface="Calibri" panose="020F0502020204030204" pitchFamily="34" charset="0"/>
                        </a:rPr>
                        <a:t>12</a:t>
                      </a:r>
                    </a:p>
                  </a:txBody>
                  <a:tcPr marL="8037" marR="8037" marT="8037"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
        <p:nvSpPr>
          <p:cNvPr id="17" name="TextBox 16"/>
          <p:cNvSpPr txBox="1"/>
          <p:nvPr/>
        </p:nvSpPr>
        <p:spPr>
          <a:xfrm>
            <a:off x="1310204" y="5517232"/>
            <a:ext cx="2901756" cy="954107"/>
          </a:xfrm>
          <a:prstGeom prst="rect">
            <a:avLst/>
          </a:prstGeom>
          <a:noFill/>
          <a:ln w="12700">
            <a:solidFill>
              <a:schemeClr val="tx1"/>
            </a:solidFill>
          </a:ln>
        </p:spPr>
        <p:txBody>
          <a:bodyPr wrap="none" rtlCol="0">
            <a:spAutoFit/>
          </a:bodyPr>
          <a:lstStyle/>
          <a:p>
            <a:pPr>
              <a:spcAft>
                <a:spcPts val="0"/>
              </a:spcAft>
            </a:pPr>
            <a:r>
              <a:rPr lang="en-US" sz="2800" b="1" dirty="0" smtClean="0">
                <a:solidFill>
                  <a:schemeClr val="tx1"/>
                </a:solidFill>
              </a:rPr>
              <a:t>CFD GROUP at</a:t>
            </a:r>
          </a:p>
          <a:p>
            <a:pPr>
              <a:spcAft>
                <a:spcPts val="0"/>
              </a:spcAft>
            </a:pPr>
            <a:r>
              <a:rPr lang="en-US" sz="2800" b="1" i="1" dirty="0" smtClean="0">
                <a:solidFill>
                  <a:schemeClr val="tx1"/>
                </a:solidFill>
              </a:rPr>
              <a:t>RMIT University</a:t>
            </a:r>
            <a:endParaRPr lang="en-AU" sz="2800" b="1" i="1" dirty="0" smtClean="0">
              <a:solidFill>
                <a:schemeClr val="tx1"/>
              </a:solidFill>
            </a:endParaRPr>
          </a:p>
        </p:txBody>
      </p:sp>
      <p:pic>
        <p:nvPicPr>
          <p:cNvPr id="2053" name="Picture 5" descr="http://www.mech.canterbury.ac.nz/graphics/Staff%20Photos/Jermy,-Mark-bigger.gif"/>
          <p:cNvPicPr>
            <a:picLocks noChangeAspect="1" noChangeArrowheads="1"/>
          </p:cNvPicPr>
          <p:nvPr/>
        </p:nvPicPr>
        <p:blipFill rotWithShape="1">
          <a:blip r:embed="rId4">
            <a:extLst>
              <a:ext uri="{28A0092B-C50C-407E-A947-70E740481C1C}">
                <a14:useLocalDpi xmlns:a14="http://schemas.microsoft.com/office/drawing/2010/main" val="0"/>
              </a:ext>
            </a:extLst>
          </a:blip>
          <a:srcRect l="16346" t="5584" r="14185" b="31497"/>
          <a:stretch/>
        </p:blipFill>
        <p:spPr bwMode="auto">
          <a:xfrm>
            <a:off x="5989259" y="5517232"/>
            <a:ext cx="704735" cy="9591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bwMode="auto">
          <a:xfrm flipV="1">
            <a:off x="539552" y="1354827"/>
            <a:ext cx="276150" cy="477447"/>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H="1" flipV="1">
            <a:off x="815702" y="1354827"/>
            <a:ext cx="3828306" cy="477446"/>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p:nvPr/>
        </p:nvSpPr>
        <p:spPr>
          <a:xfrm>
            <a:off x="6691109" y="5517232"/>
            <a:ext cx="2273379" cy="954107"/>
          </a:xfrm>
          <a:prstGeom prst="rect">
            <a:avLst/>
          </a:prstGeom>
          <a:noFill/>
        </p:spPr>
        <p:txBody>
          <a:bodyPr wrap="none" rtlCol="0">
            <a:spAutoFit/>
          </a:bodyPr>
          <a:lstStyle/>
          <a:p>
            <a:r>
              <a:rPr lang="en-AU" sz="2800" b="1">
                <a:solidFill>
                  <a:schemeClr val="tx1"/>
                </a:solidFill>
              </a:rPr>
              <a:t>Mark </a:t>
            </a:r>
            <a:r>
              <a:rPr lang="en-AU" sz="2800" b="1" err="1">
                <a:solidFill>
                  <a:schemeClr val="tx1"/>
                </a:solidFill>
              </a:rPr>
              <a:t>Jermy</a:t>
            </a:r>
            <a:endParaRPr lang="en-AU" sz="2800" b="1">
              <a:solidFill>
                <a:schemeClr val="tx1"/>
              </a:solidFill>
            </a:endParaRPr>
          </a:p>
          <a:p>
            <a:r>
              <a:rPr lang="en-AU" sz="1400">
                <a:solidFill>
                  <a:schemeClr val="tx1"/>
                </a:solidFill>
              </a:rPr>
              <a:t>Associate Professor at</a:t>
            </a:r>
          </a:p>
          <a:p>
            <a:r>
              <a:rPr lang="en-AU" sz="1400" b="1" i="1">
                <a:solidFill>
                  <a:schemeClr val="tx1"/>
                </a:solidFill>
              </a:rPr>
              <a:t>University of Canterbury</a:t>
            </a:r>
          </a:p>
        </p:txBody>
      </p:sp>
      <p:sp>
        <p:nvSpPr>
          <p:cNvPr id="25" name="Left-Right Arrow 24"/>
          <p:cNvSpPr/>
          <p:nvPr/>
        </p:nvSpPr>
        <p:spPr bwMode="auto">
          <a:xfrm>
            <a:off x="4572000" y="5877272"/>
            <a:ext cx="1368152" cy="360040"/>
          </a:xfrm>
          <a:prstGeom prst="leftRightArrow">
            <a:avLst/>
          </a:prstGeom>
          <a:solidFill>
            <a:schemeClr val="tx1"/>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30" name="Rectangle 29"/>
          <p:cNvSpPr/>
          <p:nvPr/>
        </p:nvSpPr>
        <p:spPr bwMode="auto">
          <a:xfrm>
            <a:off x="5993059" y="5520630"/>
            <a:ext cx="2971430" cy="954107"/>
          </a:xfrm>
          <a:prstGeom prst="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31" name="TextBox 30"/>
          <p:cNvSpPr txBox="1"/>
          <p:nvPr/>
        </p:nvSpPr>
        <p:spPr>
          <a:xfrm>
            <a:off x="4499992" y="5507940"/>
            <a:ext cx="1544012" cy="369332"/>
          </a:xfrm>
          <a:prstGeom prst="rect">
            <a:avLst/>
          </a:prstGeom>
          <a:noFill/>
        </p:spPr>
        <p:txBody>
          <a:bodyPr wrap="none" rtlCol="0">
            <a:spAutoFit/>
          </a:bodyPr>
          <a:lstStyle/>
          <a:p>
            <a:r>
              <a:rPr lang="en-AU" sz="1800" smtClean="0">
                <a:solidFill>
                  <a:schemeClr val="tx1"/>
                </a:solidFill>
              </a:rPr>
              <a:t>Collaboration</a:t>
            </a:r>
            <a:endParaRPr lang="en-AU" sz="1800">
              <a:solidFill>
                <a:schemeClr val="tx1"/>
              </a:solidFill>
            </a:endParaRPr>
          </a:p>
        </p:txBody>
      </p:sp>
      <p:sp>
        <p:nvSpPr>
          <p:cNvPr id="6" name="TextBox 5"/>
          <p:cNvSpPr txBox="1"/>
          <p:nvPr/>
        </p:nvSpPr>
        <p:spPr>
          <a:xfrm>
            <a:off x="-36512" y="2060848"/>
            <a:ext cx="553998" cy="1494961"/>
          </a:xfrm>
          <a:prstGeom prst="rect">
            <a:avLst/>
          </a:prstGeom>
          <a:noFill/>
        </p:spPr>
        <p:txBody>
          <a:bodyPr vert="eaVert" wrap="none" rtlCol="0">
            <a:spAutoFit/>
          </a:bodyPr>
          <a:lstStyle/>
          <a:p>
            <a:r>
              <a:rPr lang="en-US" sz="2400" b="1" dirty="0" smtClean="0">
                <a:solidFill>
                  <a:schemeClr val="tx1"/>
                </a:solidFill>
              </a:rPr>
              <a:t>Project 1:</a:t>
            </a:r>
            <a:endParaRPr lang="en-AU" sz="2400" b="1" dirty="0">
              <a:solidFill>
                <a:schemeClr val="tx1"/>
              </a:solidFill>
            </a:endParaRPr>
          </a:p>
        </p:txBody>
      </p:sp>
      <p:sp>
        <p:nvSpPr>
          <p:cNvPr id="21" name="TextBox 20"/>
          <p:cNvSpPr txBox="1"/>
          <p:nvPr/>
        </p:nvSpPr>
        <p:spPr>
          <a:xfrm>
            <a:off x="5724128" y="2060848"/>
            <a:ext cx="553998" cy="1494961"/>
          </a:xfrm>
          <a:prstGeom prst="rect">
            <a:avLst/>
          </a:prstGeom>
          <a:noFill/>
        </p:spPr>
        <p:txBody>
          <a:bodyPr vert="eaVert" wrap="none" rtlCol="0">
            <a:spAutoFit/>
          </a:bodyPr>
          <a:lstStyle/>
          <a:p>
            <a:r>
              <a:rPr lang="en-US" sz="2400" b="1" dirty="0" smtClean="0">
                <a:solidFill>
                  <a:schemeClr val="tx1"/>
                </a:solidFill>
              </a:rPr>
              <a:t>Project 2:</a:t>
            </a:r>
            <a:endParaRPr lang="en-AU" sz="2400" b="1" dirty="0">
              <a:solidFill>
                <a:schemeClr val="tx1"/>
              </a:solidFill>
            </a:endParaRPr>
          </a:p>
        </p:txBody>
      </p:sp>
    </p:spTree>
    <p:extLst>
      <p:ext uri="{BB962C8B-B14F-4D97-AF65-F5344CB8AC3E}">
        <p14:creationId xmlns:p14="http://schemas.microsoft.com/office/powerpoint/2010/main" val="26956920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17</a:t>
            </a:fld>
            <a:endParaRPr lang="en-AU"/>
          </a:p>
        </p:txBody>
      </p:sp>
      <p:sp>
        <p:nvSpPr>
          <p:cNvPr id="6" name="Title 1"/>
          <p:cNvSpPr txBox="1">
            <a:spLocks/>
          </p:cNvSpPr>
          <p:nvPr/>
        </p:nvSpPr>
        <p:spPr bwMode="auto">
          <a:xfrm>
            <a:off x="0" y="2492896"/>
            <a:ext cx="914400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algn="ctr"/>
            <a:r>
              <a:rPr lang="en-AU" sz="3600" b="1" kern="0" dirty="0"/>
              <a:t>Part 2: </a:t>
            </a:r>
            <a:endParaRPr lang="en-AU" sz="3600" b="1" kern="0" dirty="0" smtClean="0"/>
          </a:p>
          <a:p>
            <a:pPr algn="ctr"/>
            <a:r>
              <a:rPr lang="en-AU" sz="3600" b="1" kern="0" dirty="0" smtClean="0"/>
              <a:t>A </a:t>
            </a:r>
            <a:r>
              <a:rPr lang="en-AU" sz="3600" b="1" kern="0" dirty="0"/>
              <a:t>novel </a:t>
            </a:r>
            <a:r>
              <a:rPr lang="en-AU" sz="3600" b="1" kern="0" dirty="0" smtClean="0"/>
              <a:t>technique, Surface-mapping</a:t>
            </a:r>
            <a:endParaRPr lang="en-AU" sz="3600" b="1" kern="0" dirty="0"/>
          </a:p>
        </p:txBody>
      </p:sp>
    </p:spTree>
    <p:extLst>
      <p:ext uri="{BB962C8B-B14F-4D97-AF65-F5344CB8AC3E}">
        <p14:creationId xmlns:p14="http://schemas.microsoft.com/office/powerpoint/2010/main" val="3026568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AU"/>
              <a:t>RMIT University©2008</a:t>
            </a:r>
          </a:p>
        </p:txBody>
      </p:sp>
      <p:sp>
        <p:nvSpPr>
          <p:cNvPr id="5" name="Footer Placeholder 4"/>
          <p:cNvSpPr>
            <a:spLocks noGrp="1"/>
          </p:cNvSpPr>
          <p:nvPr>
            <p:ph type="ftr" sz="quarter" idx="11"/>
          </p:nvPr>
        </p:nvSpPr>
        <p:spPr/>
        <p:txBody>
          <a:bodyPr/>
          <a:lstStyle/>
          <a:p>
            <a:r>
              <a:rPr lang="en-AU"/>
              <a:t>Science, Engineering &amp; Health</a:t>
            </a:r>
          </a:p>
        </p:txBody>
      </p:sp>
      <p:sp>
        <p:nvSpPr>
          <p:cNvPr id="6" name="Slide Number Placeholder 5"/>
          <p:cNvSpPr>
            <a:spLocks noGrp="1"/>
          </p:cNvSpPr>
          <p:nvPr>
            <p:ph type="sldNum" sz="quarter" idx="12"/>
          </p:nvPr>
        </p:nvSpPr>
        <p:spPr/>
        <p:txBody>
          <a:bodyPr/>
          <a:lstStyle/>
          <a:p>
            <a:fld id="{32DE0662-2756-49AD-BD87-F321362802F6}" type="slidenum">
              <a:rPr lang="en-AU"/>
              <a:pPr/>
              <a:t>18</a:t>
            </a:fld>
            <a:endParaRPr lang="en-AU"/>
          </a:p>
        </p:txBody>
      </p:sp>
      <p:sp>
        <p:nvSpPr>
          <p:cNvPr id="77826" name="Rectangle 2"/>
          <p:cNvSpPr>
            <a:spLocks noGrp="1" noChangeArrowheads="1"/>
          </p:cNvSpPr>
          <p:nvPr>
            <p:ph type="title"/>
          </p:nvPr>
        </p:nvSpPr>
        <p:spPr/>
        <p:txBody>
          <a:bodyPr/>
          <a:lstStyle/>
          <a:p>
            <a:r>
              <a:rPr lang="en-AU" b="1" dirty="0" smtClean="0">
                <a:cs typeface="Times New Roman" pitchFamily="18" charset="0"/>
              </a:rPr>
              <a:t>Surface-mapping examples</a:t>
            </a:r>
            <a:endParaRPr lang="en-AU" b="1" dirty="0">
              <a:cs typeface="Times New Roman" pitchFamily="18" charset="0"/>
            </a:endParaRPr>
          </a:p>
        </p:txBody>
      </p:sp>
      <p:pic>
        <p:nvPicPr>
          <p:cNvPr id="7" name="Picture 6" descr="C:\Users\MOMO\Desktop\SECOND PAPER\Figure\cubi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40" y="1633476"/>
            <a:ext cx="2138776" cy="23691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MOMO\Desktop\SECOND PAPER\Figure\cubic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633477"/>
            <a:ext cx="2964783" cy="24382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92088" y="4216798"/>
            <a:ext cx="2123728" cy="2018808"/>
          </a:xfrm>
          <a:prstGeom prst="rect">
            <a:avLst/>
          </a:prstGeom>
          <a:noFill/>
          <a:ln w="3175">
            <a:solidFill>
              <a:srgbClr val="0070C0"/>
            </a:solidFill>
          </a:ln>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10722" y="4216799"/>
            <a:ext cx="3461678" cy="202051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12" name="Right Arrow 11"/>
          <p:cNvSpPr/>
          <p:nvPr/>
        </p:nvSpPr>
        <p:spPr bwMode="auto">
          <a:xfrm>
            <a:off x="3335964" y="4941168"/>
            <a:ext cx="948004" cy="512109"/>
          </a:xfrm>
          <a:prstGeom prst="rightArrow">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Arial" charset="0"/>
              <a:cs typeface="Arial" charset="0"/>
            </a:endParaRPr>
          </a:p>
        </p:txBody>
      </p:sp>
      <p:sp>
        <p:nvSpPr>
          <p:cNvPr id="15" name="TextBox 14"/>
          <p:cNvSpPr txBox="1"/>
          <p:nvPr/>
        </p:nvSpPr>
        <p:spPr>
          <a:xfrm>
            <a:off x="755576" y="1023119"/>
            <a:ext cx="1810111" cy="461665"/>
          </a:xfrm>
          <a:prstGeom prst="rect">
            <a:avLst/>
          </a:prstGeom>
          <a:noFill/>
        </p:spPr>
        <p:txBody>
          <a:bodyPr wrap="none" rtlCol="0">
            <a:spAutoFit/>
          </a:bodyPr>
          <a:lstStyle/>
          <a:p>
            <a:r>
              <a:rPr lang="en-US" sz="2400" b="1" dirty="0" smtClean="0">
                <a:solidFill>
                  <a:schemeClr val="tx1"/>
                </a:solidFill>
                <a:latin typeface="+mj-lt"/>
                <a:cs typeface="Times New Roman" pitchFamily="18" charset="0"/>
              </a:rPr>
              <a:t>3D-Domain</a:t>
            </a:r>
            <a:endParaRPr lang="en-US" sz="2400" b="1" dirty="0">
              <a:solidFill>
                <a:schemeClr val="tx1"/>
              </a:solidFill>
              <a:latin typeface="+mj-lt"/>
              <a:cs typeface="Times New Roman" pitchFamily="18" charset="0"/>
            </a:endParaRPr>
          </a:p>
        </p:txBody>
      </p:sp>
      <p:sp>
        <p:nvSpPr>
          <p:cNvPr id="16" name="TextBox 15"/>
          <p:cNvSpPr txBox="1"/>
          <p:nvPr/>
        </p:nvSpPr>
        <p:spPr>
          <a:xfrm>
            <a:off x="4889955" y="1023119"/>
            <a:ext cx="1810111" cy="461665"/>
          </a:xfrm>
          <a:prstGeom prst="rect">
            <a:avLst/>
          </a:prstGeom>
          <a:noFill/>
        </p:spPr>
        <p:txBody>
          <a:bodyPr wrap="none" rtlCol="0">
            <a:spAutoFit/>
          </a:bodyPr>
          <a:lstStyle/>
          <a:p>
            <a:r>
              <a:rPr lang="en-US" sz="2400" b="1" dirty="0" smtClean="0">
                <a:solidFill>
                  <a:schemeClr val="tx1"/>
                </a:solidFill>
                <a:latin typeface="+mj-lt"/>
                <a:cs typeface="Times New Roman" pitchFamily="18" charset="0"/>
              </a:rPr>
              <a:t>2D-Domain</a:t>
            </a:r>
            <a:endParaRPr lang="en-US" sz="2400" b="1" dirty="0">
              <a:solidFill>
                <a:schemeClr val="tx1"/>
              </a:solidFill>
              <a:latin typeface="+mj-lt"/>
              <a:cs typeface="Times New Roman" pitchFamily="18" charset="0"/>
            </a:endParaRPr>
          </a:p>
        </p:txBody>
      </p:sp>
      <p:sp>
        <p:nvSpPr>
          <p:cNvPr id="17" name="Right Arrow 16"/>
          <p:cNvSpPr/>
          <p:nvPr/>
        </p:nvSpPr>
        <p:spPr bwMode="auto">
          <a:xfrm>
            <a:off x="3347864" y="2348880"/>
            <a:ext cx="948004" cy="512109"/>
          </a:xfrm>
          <a:prstGeom prst="rightArrow">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Arial" charset="0"/>
              <a:cs typeface="Arial" charset="0"/>
            </a:endParaRPr>
          </a:p>
        </p:txBody>
      </p:sp>
      <p:sp>
        <p:nvSpPr>
          <p:cNvPr id="20" name="TextBox 19"/>
          <p:cNvSpPr txBox="1"/>
          <p:nvPr/>
        </p:nvSpPr>
        <p:spPr>
          <a:xfrm>
            <a:off x="3131840" y="1988840"/>
            <a:ext cx="1342162" cy="400110"/>
          </a:xfrm>
          <a:prstGeom prst="rect">
            <a:avLst/>
          </a:prstGeom>
          <a:noFill/>
        </p:spPr>
        <p:txBody>
          <a:bodyPr wrap="none" rtlCol="0">
            <a:spAutoFit/>
          </a:bodyPr>
          <a:lstStyle/>
          <a:p>
            <a:r>
              <a:rPr lang="en-US" sz="2000" i="1" dirty="0" smtClean="0">
                <a:solidFill>
                  <a:schemeClr val="tx1"/>
                </a:solidFill>
                <a:latin typeface="+mj-lt"/>
                <a:cs typeface="Times New Roman" pitchFamily="18" charset="0"/>
              </a:rPr>
              <a:t>Transform</a:t>
            </a:r>
            <a:endParaRPr lang="en-US" sz="2000" i="1" dirty="0">
              <a:solidFill>
                <a:schemeClr val="tx1"/>
              </a:solidFill>
              <a:latin typeface="+mj-lt"/>
              <a:cs typeface="Times New Roman" pitchFamily="18" charset="0"/>
            </a:endParaRPr>
          </a:p>
        </p:txBody>
      </p:sp>
      <p:sp>
        <p:nvSpPr>
          <p:cNvPr id="21" name="TextBox 20"/>
          <p:cNvSpPr txBox="1"/>
          <p:nvPr/>
        </p:nvSpPr>
        <p:spPr>
          <a:xfrm>
            <a:off x="3131840" y="4581128"/>
            <a:ext cx="1342162" cy="400110"/>
          </a:xfrm>
          <a:prstGeom prst="rect">
            <a:avLst/>
          </a:prstGeom>
          <a:noFill/>
        </p:spPr>
        <p:txBody>
          <a:bodyPr wrap="none" rtlCol="0">
            <a:spAutoFit/>
          </a:bodyPr>
          <a:lstStyle/>
          <a:p>
            <a:r>
              <a:rPr lang="en-US" sz="2000" i="1" dirty="0" smtClean="0">
                <a:solidFill>
                  <a:schemeClr val="tx1"/>
                </a:solidFill>
                <a:latin typeface="+mj-lt"/>
                <a:cs typeface="Times New Roman" pitchFamily="18" charset="0"/>
              </a:rPr>
              <a:t>Transform</a:t>
            </a:r>
            <a:endParaRPr lang="en-US" sz="2000" i="1" dirty="0">
              <a:solidFill>
                <a:schemeClr val="tx1"/>
              </a:solidFill>
              <a:latin typeface="+mj-lt"/>
              <a:cs typeface="Times New Roman" pitchFamily="18" charset="0"/>
            </a:endParaRPr>
          </a:p>
        </p:txBody>
      </p:sp>
    </p:spTree>
    <p:extLst>
      <p:ext uri="{BB962C8B-B14F-4D97-AF65-F5344CB8AC3E}">
        <p14:creationId xmlns:p14="http://schemas.microsoft.com/office/powerpoint/2010/main" val="565617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2D5F05B5-44D1-4D93-B4B5-80119BE92252}" type="slidenum">
              <a:rPr lang="en-AU" smtClean="0"/>
              <a:pPr/>
              <a:t>19</a:t>
            </a:fld>
            <a:endParaRPr lang="en-AU"/>
          </a:p>
        </p:txBody>
      </p:sp>
      <p:pic>
        <p:nvPicPr>
          <p:cNvPr id="8" name="My Movi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12776"/>
            <a:ext cx="9144000" cy="5143500"/>
          </a:xfrm>
          <a:prstGeom prst="rect">
            <a:avLst/>
          </a:prstGeom>
        </p:spPr>
      </p:pic>
      <p:cxnSp>
        <p:nvCxnSpPr>
          <p:cNvPr id="7" name="Straight Connector 6"/>
          <p:cNvCxnSpPr>
            <a:endCxn id="8" idx="2"/>
          </p:cNvCxnSpPr>
          <p:nvPr/>
        </p:nvCxnSpPr>
        <p:spPr>
          <a:xfrm>
            <a:off x="4572000" y="20538"/>
            <a:ext cx="0" cy="65357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194" name="Picture 2" descr="C:\Users\MOMO\Desktop\Mid review\Figures\Human Geometry.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595" t="15683" r="8268" b="19221"/>
          <a:stretch/>
        </p:blipFill>
        <p:spPr bwMode="auto">
          <a:xfrm>
            <a:off x="92822" y="0"/>
            <a:ext cx="2318938" cy="141277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MOMO\Desktop\Mid review\Figures\Rat Geomet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760" t="21701" r="8593" b="24653"/>
          <a:stretch/>
        </p:blipFill>
        <p:spPr bwMode="auto">
          <a:xfrm>
            <a:off x="6228184" y="-3993"/>
            <a:ext cx="2769347" cy="14167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11760" y="260648"/>
            <a:ext cx="6840760" cy="646331"/>
          </a:xfrm>
          <a:prstGeom prst="rect">
            <a:avLst/>
          </a:prstGeom>
          <a:noFill/>
        </p:spPr>
        <p:txBody>
          <a:bodyPr wrap="square" rtlCol="0">
            <a:spAutoFit/>
          </a:bodyPr>
          <a:lstStyle/>
          <a:p>
            <a:r>
              <a:rPr lang="en-US" sz="3600" b="1" dirty="0" smtClean="0">
                <a:solidFill>
                  <a:srgbClr val="EE3224"/>
                </a:solidFill>
                <a:latin typeface="Arial" panose="020B0604020202020204" pitchFamily="34" charset="0"/>
                <a:cs typeface="Arial" panose="020B0604020202020204" pitchFamily="34" charset="0"/>
              </a:rPr>
              <a:t>Human           Rat</a:t>
            </a:r>
            <a:endParaRPr lang="en-US" sz="3600" b="1" dirty="0">
              <a:solidFill>
                <a:srgbClr val="EE322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23192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Outline</a:t>
            </a:r>
            <a:endParaRPr lang="en-AU" sz="2800" b="1" dirty="0"/>
          </a:p>
        </p:txBody>
      </p:sp>
      <p:sp>
        <p:nvSpPr>
          <p:cNvPr id="3" name="Content Placeholder 2"/>
          <p:cNvSpPr>
            <a:spLocks noGrp="1"/>
          </p:cNvSpPr>
          <p:nvPr>
            <p:ph idx="1"/>
          </p:nvPr>
        </p:nvSpPr>
        <p:spPr/>
        <p:txBody>
          <a:bodyPr/>
          <a:lstStyle/>
          <a:p>
            <a:pPr>
              <a:spcBef>
                <a:spcPts val="1200"/>
              </a:spcBef>
              <a:spcAft>
                <a:spcPts val="1200"/>
              </a:spcAft>
            </a:pPr>
            <a:r>
              <a:rPr lang="en-US" sz="2200" dirty="0" smtClean="0">
                <a:cs typeface="Times New Roman" panose="02020603050405020304" pitchFamily="18" charset="0"/>
              </a:rPr>
              <a:t>Background and literature review</a:t>
            </a:r>
          </a:p>
          <a:p>
            <a:pPr>
              <a:spcBef>
                <a:spcPts val="1200"/>
              </a:spcBef>
              <a:spcAft>
                <a:spcPts val="1200"/>
              </a:spcAft>
            </a:pPr>
            <a:r>
              <a:rPr lang="en-US" sz="2200" dirty="0" smtClean="0">
                <a:cs typeface="Times New Roman" panose="02020603050405020304" pitchFamily="18" charset="0"/>
              </a:rPr>
              <a:t>Part 1: Nasal geometry models reconstruction</a:t>
            </a:r>
          </a:p>
          <a:p>
            <a:pPr>
              <a:spcBef>
                <a:spcPts val="1200"/>
              </a:spcBef>
              <a:spcAft>
                <a:spcPts val="1200"/>
              </a:spcAft>
            </a:pPr>
            <a:r>
              <a:rPr lang="en-US" sz="2200" dirty="0" smtClean="0">
                <a:cs typeface="Times New Roman" panose="02020603050405020304" pitchFamily="18" charset="0"/>
              </a:rPr>
              <a:t>Part 2: A novel technique, Surface-mapping</a:t>
            </a:r>
          </a:p>
          <a:p>
            <a:pPr>
              <a:spcBef>
                <a:spcPts val="1200"/>
              </a:spcBef>
              <a:spcAft>
                <a:spcPts val="1200"/>
              </a:spcAft>
            </a:pPr>
            <a:r>
              <a:rPr lang="en-US" sz="2200" dirty="0" smtClean="0">
                <a:cs typeface="Times New Roman" panose="02020603050405020304" pitchFamily="18" charset="0"/>
              </a:rPr>
              <a:t>Part 3: Particle deposition influenced by the breathing region</a:t>
            </a:r>
          </a:p>
          <a:p>
            <a:pPr>
              <a:spcBef>
                <a:spcPts val="1200"/>
              </a:spcBef>
              <a:spcAft>
                <a:spcPts val="1200"/>
              </a:spcAft>
            </a:pPr>
            <a:r>
              <a:rPr lang="en-US" sz="2200" dirty="0" smtClean="0">
                <a:cs typeface="Times New Roman" panose="02020603050405020304" pitchFamily="18" charset="0"/>
              </a:rPr>
              <a:t>Part 4: Comparative deposition study between human and rat</a:t>
            </a:r>
          </a:p>
          <a:p>
            <a:pPr>
              <a:spcBef>
                <a:spcPts val="1200"/>
              </a:spcBef>
              <a:spcAft>
                <a:spcPts val="1200"/>
              </a:spcAft>
            </a:pPr>
            <a:r>
              <a:rPr lang="en-US" sz="2200" dirty="0" smtClean="0">
                <a:cs typeface="Times New Roman" panose="02020603050405020304" pitchFamily="18" charset="0"/>
              </a:rPr>
              <a:t>Conclusion and future work</a:t>
            </a:r>
          </a:p>
          <a:p>
            <a:pPr>
              <a:spcBef>
                <a:spcPts val="1200"/>
              </a:spcBef>
              <a:spcAft>
                <a:spcPts val="1200"/>
              </a:spcAft>
            </a:pPr>
            <a:r>
              <a:rPr lang="en-US" sz="2200" dirty="0" smtClean="0">
                <a:cs typeface="Times New Roman" panose="02020603050405020304" pitchFamily="18" charset="0"/>
              </a:rPr>
              <a:t>Publication</a:t>
            </a:r>
          </a:p>
          <a:p>
            <a:pPr>
              <a:spcBef>
                <a:spcPts val="1200"/>
              </a:spcBef>
              <a:spcAft>
                <a:spcPts val="1200"/>
              </a:spcAft>
            </a:pPr>
            <a:endParaRPr lang="en-AU" sz="2200" dirty="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AU" dirty="0" smtClean="0"/>
              <a:t>RMIT University©2008</a:t>
            </a:r>
            <a:endParaRPr lang="en-AU" dirty="0"/>
          </a:p>
        </p:txBody>
      </p:sp>
      <p:sp>
        <p:nvSpPr>
          <p:cNvPr id="5" name="Footer Placeholder 4"/>
          <p:cNvSpPr>
            <a:spLocks noGrp="1"/>
          </p:cNvSpPr>
          <p:nvPr>
            <p:ph type="ftr" sz="quarter" idx="11"/>
          </p:nvPr>
        </p:nvSpPr>
        <p:spPr/>
        <p:txBody>
          <a:bodyPr/>
          <a:lstStyle/>
          <a:p>
            <a:r>
              <a:rPr lang="en-AU" dirty="0" smtClean="0"/>
              <a:t>Science, Engineering &amp; Health</a:t>
            </a:r>
            <a:endParaRPr lang="en-AU" dirty="0"/>
          </a:p>
        </p:txBody>
      </p:sp>
      <p:sp>
        <p:nvSpPr>
          <p:cNvPr id="6" name="Slide Number Placeholder 5"/>
          <p:cNvSpPr>
            <a:spLocks noGrp="1"/>
          </p:cNvSpPr>
          <p:nvPr>
            <p:ph type="sldNum" sz="quarter" idx="12"/>
          </p:nvPr>
        </p:nvSpPr>
        <p:spPr/>
        <p:txBody>
          <a:bodyPr/>
          <a:lstStyle/>
          <a:p>
            <a:fld id="{F5047019-AB7B-4E07-BF69-D6990B100F27}" type="slidenum">
              <a:rPr lang="en-AU" smtClean="0"/>
              <a:pPr/>
              <a:t>2</a:t>
            </a:fld>
            <a:endParaRPr lang="en-AU" dirty="0"/>
          </a:p>
        </p:txBody>
      </p:sp>
    </p:spTree>
    <p:extLst>
      <p:ext uri="{BB962C8B-B14F-4D97-AF65-F5344CB8AC3E}">
        <p14:creationId xmlns:p14="http://schemas.microsoft.com/office/powerpoint/2010/main" val="32860766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399"/>
          <a:stretch/>
        </p:blipFill>
        <p:spPr>
          <a:xfrm>
            <a:off x="0" y="745498"/>
            <a:ext cx="9144001" cy="5635830"/>
          </a:xfrm>
          <a:prstGeom prst="rect">
            <a:avLst/>
          </a:prstGeom>
        </p:spPr>
      </p:pic>
      <p:sp>
        <p:nvSpPr>
          <p:cNvPr id="2" name="Title 1"/>
          <p:cNvSpPr>
            <a:spLocks noGrp="1"/>
          </p:cNvSpPr>
          <p:nvPr>
            <p:ph type="title"/>
          </p:nvPr>
        </p:nvSpPr>
        <p:spPr/>
        <p:txBody>
          <a:bodyPr/>
          <a:lstStyle/>
          <a:p>
            <a:r>
              <a:rPr lang="en-US" b="1" dirty="0" smtClean="0">
                <a:cs typeface="Times New Roman" pitchFamily="18" charset="0"/>
              </a:rPr>
              <a:t>Connect CFD with Surface-mapping</a:t>
            </a:r>
            <a:endParaRPr lang="en-US" b="1" dirty="0">
              <a:cs typeface="Times New Roman" pitchFamily="18" charset="0"/>
            </a:endParaRPr>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C80BA906-40E4-41EF-B460-4DDD23C4D0BB}" type="slidenum">
              <a:rPr lang="en-AU" smtClean="0"/>
              <a:pPr/>
              <a:t>20</a:t>
            </a:fld>
            <a:endParaRPr lang="en-AU"/>
          </a:p>
        </p:txBody>
      </p:sp>
      <p:pic>
        <p:nvPicPr>
          <p:cNvPr id="6147" name="Picture 3" descr="C:\Users\MOMO\Desktop\Confirmation\Figures\matla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657" y="3289102"/>
            <a:ext cx="1072703" cy="107270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MOMO\Desktop\Confirmation\Figures\Unfold 3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7704" y="4649837"/>
            <a:ext cx="1008111" cy="1008111"/>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MOMO\Desktop\Confirmation\Figures\flu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72" y="3289102"/>
            <a:ext cx="1524000" cy="714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91880" y="2420888"/>
            <a:ext cx="300082" cy="369332"/>
          </a:xfrm>
          <a:prstGeom prst="rect">
            <a:avLst/>
          </a:prstGeom>
          <a:noFill/>
        </p:spPr>
        <p:txBody>
          <a:bodyPr wrap="none" rtlCol="0">
            <a:spAutoFit/>
          </a:bodyPr>
          <a:lstStyle/>
          <a:p>
            <a:r>
              <a:rPr lang="en-US" sz="1800" b="1" smtClean="0">
                <a:solidFill>
                  <a:schemeClr val="tx1"/>
                </a:solidFill>
                <a:latin typeface="Times New Roman" pitchFamily="18" charset="0"/>
                <a:cs typeface="Times New Roman" pitchFamily="18" charset="0"/>
              </a:rPr>
              <a:t>1</a:t>
            </a:r>
            <a:endParaRPr lang="en-US" sz="1800" b="1">
              <a:solidFill>
                <a:schemeClr val="tx1"/>
              </a:solidFill>
              <a:latin typeface="Times New Roman" pitchFamily="18" charset="0"/>
              <a:cs typeface="Times New Roman" pitchFamily="18" charset="0"/>
            </a:endParaRPr>
          </a:p>
        </p:txBody>
      </p:sp>
      <p:sp>
        <p:nvSpPr>
          <p:cNvPr id="11" name="TextBox 10"/>
          <p:cNvSpPr txBox="1"/>
          <p:nvPr/>
        </p:nvSpPr>
        <p:spPr>
          <a:xfrm>
            <a:off x="4860032" y="3347700"/>
            <a:ext cx="300082" cy="369332"/>
          </a:xfrm>
          <a:prstGeom prst="rect">
            <a:avLst/>
          </a:prstGeom>
          <a:noFill/>
        </p:spPr>
        <p:txBody>
          <a:bodyPr wrap="none" rtlCol="0">
            <a:spAutoFit/>
          </a:bodyPr>
          <a:lstStyle/>
          <a:p>
            <a:r>
              <a:rPr lang="en-US" sz="1800" b="1">
                <a:solidFill>
                  <a:schemeClr val="tx1"/>
                </a:solidFill>
                <a:latin typeface="Times New Roman" pitchFamily="18" charset="0"/>
                <a:cs typeface="Times New Roman" pitchFamily="18" charset="0"/>
              </a:rPr>
              <a:t>2</a:t>
            </a:r>
          </a:p>
        </p:txBody>
      </p:sp>
      <p:sp>
        <p:nvSpPr>
          <p:cNvPr id="12" name="TextBox 11"/>
          <p:cNvSpPr txBox="1"/>
          <p:nvPr/>
        </p:nvSpPr>
        <p:spPr>
          <a:xfrm>
            <a:off x="4860829" y="4900517"/>
            <a:ext cx="300082" cy="369332"/>
          </a:xfrm>
          <a:prstGeom prst="rect">
            <a:avLst/>
          </a:prstGeom>
          <a:noFill/>
        </p:spPr>
        <p:txBody>
          <a:bodyPr wrap="none" rtlCol="0">
            <a:spAutoFit/>
          </a:bodyPr>
          <a:lstStyle/>
          <a:p>
            <a:r>
              <a:rPr lang="en-US" sz="1800" b="1">
                <a:solidFill>
                  <a:schemeClr val="tx1"/>
                </a:solidFill>
                <a:latin typeface="Times New Roman" pitchFamily="18" charset="0"/>
                <a:cs typeface="Times New Roman" pitchFamily="18" charset="0"/>
              </a:rPr>
              <a:t>3</a:t>
            </a:r>
          </a:p>
        </p:txBody>
      </p:sp>
      <p:sp>
        <p:nvSpPr>
          <p:cNvPr id="13" name="TextBox 12"/>
          <p:cNvSpPr txBox="1"/>
          <p:nvPr/>
        </p:nvSpPr>
        <p:spPr>
          <a:xfrm>
            <a:off x="7512278" y="5422249"/>
            <a:ext cx="300082" cy="369332"/>
          </a:xfrm>
          <a:prstGeom prst="rect">
            <a:avLst/>
          </a:prstGeom>
          <a:noFill/>
        </p:spPr>
        <p:txBody>
          <a:bodyPr wrap="none" rtlCol="0">
            <a:spAutoFit/>
          </a:bodyPr>
          <a:lstStyle/>
          <a:p>
            <a:r>
              <a:rPr lang="en-US" sz="1800" b="1" smtClean="0">
                <a:solidFill>
                  <a:schemeClr val="tx1"/>
                </a:solidFill>
                <a:latin typeface="Times New Roman" pitchFamily="18" charset="0"/>
                <a:cs typeface="Times New Roman" pitchFamily="18" charset="0"/>
              </a:rPr>
              <a:t>4</a:t>
            </a:r>
            <a:endParaRPr lang="en-US" sz="1800" b="1">
              <a:solidFill>
                <a:schemeClr val="tx1"/>
              </a:solidFill>
              <a:latin typeface="Times New Roman" pitchFamily="18" charset="0"/>
              <a:cs typeface="Times New Roman" pitchFamily="18" charset="0"/>
            </a:endParaRPr>
          </a:p>
        </p:txBody>
      </p:sp>
      <p:sp>
        <p:nvSpPr>
          <p:cNvPr id="14" name="TextBox 13"/>
          <p:cNvSpPr txBox="1"/>
          <p:nvPr/>
        </p:nvSpPr>
        <p:spPr>
          <a:xfrm>
            <a:off x="5868144" y="980728"/>
            <a:ext cx="300082" cy="369332"/>
          </a:xfrm>
          <a:prstGeom prst="rect">
            <a:avLst/>
          </a:prstGeom>
          <a:noFill/>
        </p:spPr>
        <p:txBody>
          <a:bodyPr wrap="none" rtlCol="0">
            <a:spAutoFit/>
          </a:bodyPr>
          <a:lstStyle/>
          <a:p>
            <a:r>
              <a:rPr lang="en-US" sz="1800" b="1" dirty="0" smtClean="0">
                <a:solidFill>
                  <a:schemeClr val="tx1"/>
                </a:solidFill>
                <a:latin typeface="Times New Roman" pitchFamily="18" charset="0"/>
                <a:cs typeface="Times New Roman" pitchFamily="18" charset="0"/>
              </a:rPr>
              <a:t>5</a:t>
            </a:r>
            <a:endParaRPr lang="en-US" sz="1800" b="1" dirty="0">
              <a:solidFill>
                <a:schemeClr val="tx1"/>
              </a:solidFill>
              <a:latin typeface="Times New Roman" pitchFamily="18" charset="0"/>
              <a:cs typeface="Times New Roman" pitchFamily="18" charset="0"/>
            </a:endParaRPr>
          </a:p>
        </p:txBody>
      </p:sp>
      <p:pic>
        <p:nvPicPr>
          <p:cNvPr id="3074" name="Picture 2" descr="http://its.union.edu/sites/default/files/Mathematica_8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44117" y="3289102"/>
            <a:ext cx="1104057" cy="116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595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Surface-mapping applications</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21</a:t>
            </a:fld>
            <a:endParaRPr lang="en-AU"/>
          </a:p>
        </p:txBody>
      </p:sp>
      <p:pic>
        <p:nvPicPr>
          <p:cNvPr id="7" name="Picture 2" descr="C:\Users\MOMO\Desktop\Confirmation\Figures\GU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908720"/>
            <a:ext cx="4361114" cy="43890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8" y="980728"/>
            <a:ext cx="4572000" cy="4267707"/>
          </a:xfrm>
          <a:prstGeom prst="rect">
            <a:avLst/>
          </a:prstGeom>
          <a:ln w="12700">
            <a:solidFill>
              <a:schemeClr val="tx1"/>
            </a:solidFill>
          </a:ln>
        </p:spPr>
      </p:pic>
      <p:sp>
        <p:nvSpPr>
          <p:cNvPr id="9" name="TextBox 8"/>
          <p:cNvSpPr txBox="1"/>
          <p:nvPr/>
        </p:nvSpPr>
        <p:spPr>
          <a:xfrm>
            <a:off x="687039" y="2780928"/>
            <a:ext cx="572593" cy="338554"/>
          </a:xfrm>
          <a:prstGeom prst="rect">
            <a:avLst/>
          </a:prstGeom>
          <a:noFill/>
        </p:spPr>
        <p:txBody>
          <a:bodyPr wrap="none" rtlCol="0">
            <a:spAutoFit/>
          </a:bodyPr>
          <a:lstStyle/>
          <a:p>
            <a:r>
              <a:rPr lang="en-US" sz="1600" i="1" dirty="0" smtClean="0">
                <a:solidFill>
                  <a:schemeClr val="tx1"/>
                </a:solidFill>
              </a:rPr>
              <a:t>Inlet</a:t>
            </a:r>
            <a:endParaRPr lang="en-AU" sz="1600" i="1" dirty="0">
              <a:solidFill>
                <a:schemeClr val="tx1"/>
              </a:solidFill>
            </a:endParaRPr>
          </a:p>
        </p:txBody>
      </p:sp>
      <p:sp>
        <p:nvSpPr>
          <p:cNvPr id="10" name="TextBox 9"/>
          <p:cNvSpPr txBox="1"/>
          <p:nvPr/>
        </p:nvSpPr>
        <p:spPr>
          <a:xfrm>
            <a:off x="3479067" y="1268760"/>
            <a:ext cx="732893" cy="338554"/>
          </a:xfrm>
          <a:prstGeom prst="rect">
            <a:avLst/>
          </a:prstGeom>
          <a:noFill/>
        </p:spPr>
        <p:txBody>
          <a:bodyPr wrap="none" rtlCol="0">
            <a:spAutoFit/>
          </a:bodyPr>
          <a:lstStyle/>
          <a:p>
            <a:r>
              <a:rPr lang="en-US" sz="1600" i="1" dirty="0" smtClean="0">
                <a:solidFill>
                  <a:schemeClr val="tx1"/>
                </a:solidFill>
              </a:rPr>
              <a:t>Outlet</a:t>
            </a:r>
            <a:endParaRPr lang="en-AU" sz="1600" i="1" dirty="0">
              <a:solidFill>
                <a:schemeClr val="tx1"/>
              </a:solidFill>
            </a:endParaRPr>
          </a:p>
        </p:txBody>
      </p:sp>
      <p:sp>
        <p:nvSpPr>
          <p:cNvPr id="11" name="TextBox 10"/>
          <p:cNvSpPr txBox="1"/>
          <p:nvPr/>
        </p:nvSpPr>
        <p:spPr>
          <a:xfrm>
            <a:off x="3347864" y="2800926"/>
            <a:ext cx="527709" cy="338554"/>
          </a:xfrm>
          <a:prstGeom prst="rect">
            <a:avLst/>
          </a:prstGeom>
          <a:noFill/>
        </p:spPr>
        <p:txBody>
          <a:bodyPr wrap="none" rtlCol="0">
            <a:spAutoFit/>
          </a:bodyPr>
          <a:lstStyle/>
          <a:p>
            <a:r>
              <a:rPr lang="en-US" sz="1600" i="1" dirty="0" smtClean="0">
                <a:solidFill>
                  <a:schemeClr val="tx1"/>
                </a:solidFill>
              </a:rPr>
              <a:t>Left</a:t>
            </a:r>
            <a:endParaRPr lang="en-AU" sz="1600" i="1" dirty="0">
              <a:solidFill>
                <a:schemeClr val="tx1"/>
              </a:solidFill>
            </a:endParaRPr>
          </a:p>
        </p:txBody>
      </p:sp>
      <p:sp>
        <p:nvSpPr>
          <p:cNvPr id="12" name="TextBox 11"/>
          <p:cNvSpPr txBox="1"/>
          <p:nvPr/>
        </p:nvSpPr>
        <p:spPr>
          <a:xfrm>
            <a:off x="852972" y="1279635"/>
            <a:ext cx="662361" cy="338554"/>
          </a:xfrm>
          <a:prstGeom prst="rect">
            <a:avLst/>
          </a:prstGeom>
          <a:noFill/>
        </p:spPr>
        <p:txBody>
          <a:bodyPr wrap="none" rtlCol="0">
            <a:spAutoFit/>
          </a:bodyPr>
          <a:lstStyle/>
          <a:p>
            <a:r>
              <a:rPr lang="en-US" sz="1600" i="1" dirty="0" smtClean="0">
                <a:solidFill>
                  <a:schemeClr val="tx1"/>
                </a:solidFill>
              </a:rPr>
              <a:t>Right</a:t>
            </a:r>
            <a:endParaRPr lang="en-AU" sz="1600" i="1" dirty="0">
              <a:solidFill>
                <a:schemeClr val="tx1"/>
              </a:solidFill>
            </a:endParaRPr>
          </a:p>
        </p:txBody>
      </p:sp>
      <p:sp>
        <p:nvSpPr>
          <p:cNvPr id="13" name="TextBox 12"/>
          <p:cNvSpPr txBox="1"/>
          <p:nvPr/>
        </p:nvSpPr>
        <p:spPr>
          <a:xfrm>
            <a:off x="0" y="5264497"/>
            <a:ext cx="4571999" cy="646331"/>
          </a:xfrm>
          <a:prstGeom prst="rect">
            <a:avLst/>
          </a:prstGeom>
          <a:noFill/>
        </p:spPr>
        <p:txBody>
          <a:bodyPr wrap="square" rtlCol="0">
            <a:spAutoFit/>
          </a:bodyPr>
          <a:lstStyle/>
          <a:p>
            <a:pPr algn="ctr"/>
            <a:r>
              <a:rPr lang="en-US" sz="1800" dirty="0" smtClean="0">
                <a:solidFill>
                  <a:schemeClr val="tx1"/>
                </a:solidFill>
              </a:rPr>
              <a:t>Wall shear stress map</a:t>
            </a:r>
          </a:p>
          <a:p>
            <a:pPr algn="ctr"/>
            <a:r>
              <a:rPr lang="en-US" sz="1800" dirty="0" smtClean="0">
                <a:solidFill>
                  <a:schemeClr val="tx1"/>
                </a:solidFill>
              </a:rPr>
              <a:t>during a respiratory cycle</a:t>
            </a:r>
            <a:endParaRPr lang="en-AU" sz="1800" dirty="0">
              <a:solidFill>
                <a:schemeClr val="tx1"/>
              </a:solidFill>
            </a:endParaRPr>
          </a:p>
        </p:txBody>
      </p:sp>
      <p:sp>
        <p:nvSpPr>
          <p:cNvPr id="14" name="TextBox 13"/>
          <p:cNvSpPr txBox="1"/>
          <p:nvPr/>
        </p:nvSpPr>
        <p:spPr>
          <a:xfrm>
            <a:off x="4860032" y="5373216"/>
            <a:ext cx="4104456" cy="553998"/>
          </a:xfrm>
          <a:prstGeom prst="rect">
            <a:avLst/>
          </a:prstGeom>
          <a:noFill/>
          <a:ln w="12700">
            <a:noFill/>
          </a:ln>
        </p:spPr>
        <p:txBody>
          <a:bodyPr wrap="square" rtlCol="0">
            <a:spAutoFit/>
          </a:bodyPr>
          <a:lstStyle/>
          <a:p>
            <a:pPr algn="ctr"/>
            <a:r>
              <a:rPr lang="en-US" sz="1600" dirty="0" smtClean="0">
                <a:solidFill>
                  <a:schemeClr val="tx1"/>
                </a:solidFill>
              </a:rPr>
              <a:t>User-Interface is available at: </a:t>
            </a:r>
            <a:endParaRPr lang="en-AU" sz="1600" dirty="0" smtClean="0">
              <a:solidFill>
                <a:schemeClr val="tx1"/>
              </a:solidFill>
            </a:endParaRPr>
          </a:p>
          <a:p>
            <a:pPr algn="ctr"/>
            <a:r>
              <a:rPr lang="en-AU" sz="1400" i="1" u="sng" dirty="0" smtClean="0">
                <a:solidFill>
                  <a:schemeClr val="tx1"/>
                </a:solidFill>
              </a:rPr>
              <a:t>http</a:t>
            </a:r>
            <a:r>
              <a:rPr lang="en-AU" sz="1400" i="1" u="sng" dirty="0">
                <a:solidFill>
                  <a:schemeClr val="tx1"/>
                </a:solidFill>
              </a:rPr>
              <a:t>://www.cfdresearch.com/tt-uvUnwrapping.php</a:t>
            </a:r>
          </a:p>
        </p:txBody>
      </p:sp>
      <p:sp>
        <p:nvSpPr>
          <p:cNvPr id="16" name="TextBox 15"/>
          <p:cNvSpPr txBox="1"/>
          <p:nvPr/>
        </p:nvSpPr>
        <p:spPr>
          <a:xfrm>
            <a:off x="36576" y="6080760"/>
            <a:ext cx="9011598" cy="430887"/>
          </a:xfrm>
          <a:prstGeom prst="rect">
            <a:avLst/>
          </a:prstGeom>
          <a:noFill/>
          <a:ln w="12700">
            <a:solidFill>
              <a:schemeClr val="tx1"/>
            </a:solidFill>
          </a:ln>
        </p:spPr>
        <p:txBody>
          <a:bodyPr wrap="square" rtlCol="0">
            <a:spAutoFit/>
          </a:bodyPr>
          <a:lstStyle/>
          <a:p>
            <a:r>
              <a:rPr lang="en-AU" sz="1200" b="1" dirty="0" smtClean="0">
                <a:solidFill>
                  <a:schemeClr val="tx1"/>
                </a:solidFill>
              </a:rPr>
              <a:t>Journal publication: </a:t>
            </a:r>
            <a:r>
              <a:rPr lang="en-AU" dirty="0" smtClean="0">
                <a:solidFill>
                  <a:schemeClr val="tx1"/>
                </a:solidFill>
              </a:rPr>
              <a:t>INTHAVONG</a:t>
            </a:r>
            <a:r>
              <a:rPr lang="en-AU" dirty="0">
                <a:solidFill>
                  <a:schemeClr val="tx1"/>
                </a:solidFill>
              </a:rPr>
              <a:t>, K., </a:t>
            </a:r>
            <a:r>
              <a:rPr lang="en-AU" b="1" i="1" dirty="0">
                <a:solidFill>
                  <a:srgbClr val="FF0000"/>
                </a:solidFill>
              </a:rPr>
              <a:t>SHANG, Y. D. </a:t>
            </a:r>
            <a:r>
              <a:rPr lang="en-AU" dirty="0">
                <a:solidFill>
                  <a:schemeClr val="tx1"/>
                </a:solidFill>
              </a:rPr>
              <a:t>&amp; TU, J. Y. 2014. Surface mapping for visualization of wall stresses during inhalation in a human nasal cavity. Respiratory Physiology &amp; Neurobiology, 190, 54-61.</a:t>
            </a:r>
          </a:p>
        </p:txBody>
      </p:sp>
    </p:spTree>
    <p:extLst>
      <p:ext uri="{BB962C8B-B14F-4D97-AF65-F5344CB8AC3E}">
        <p14:creationId xmlns:p14="http://schemas.microsoft.com/office/powerpoint/2010/main" val="18559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22</a:t>
            </a:fld>
            <a:endParaRPr lang="en-AU"/>
          </a:p>
        </p:txBody>
      </p:sp>
      <p:sp>
        <p:nvSpPr>
          <p:cNvPr id="6" name="Title 1"/>
          <p:cNvSpPr txBox="1">
            <a:spLocks/>
          </p:cNvSpPr>
          <p:nvPr/>
        </p:nvSpPr>
        <p:spPr bwMode="auto">
          <a:xfrm>
            <a:off x="0" y="2492896"/>
            <a:ext cx="914400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algn="ctr"/>
            <a:r>
              <a:rPr lang="en-AU" sz="3600" b="1" kern="0" dirty="0" smtClean="0"/>
              <a:t>Part 3:</a:t>
            </a:r>
          </a:p>
          <a:p>
            <a:pPr algn="ctr"/>
            <a:r>
              <a:rPr lang="en-AU" sz="3600" b="1" kern="0" dirty="0"/>
              <a:t>Particle deposition influenced by the breathing region</a:t>
            </a:r>
          </a:p>
        </p:txBody>
      </p:sp>
    </p:spTree>
    <p:extLst>
      <p:ext uri="{BB962C8B-B14F-4D97-AF65-F5344CB8AC3E}">
        <p14:creationId xmlns:p14="http://schemas.microsoft.com/office/powerpoint/2010/main" val="14862965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Airflow patterns and particle tracks at the outside air</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23</a:t>
            </a:fld>
            <a:endParaRPr lang="en-AU"/>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043" y="1484783"/>
            <a:ext cx="4130445" cy="3641667"/>
          </a:xfrm>
          <a:prstGeom prst="rect">
            <a:avLst/>
          </a:prstGeom>
          <a:ln w="12700">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4" y="1288678"/>
            <a:ext cx="4226704" cy="3796506"/>
          </a:xfrm>
          <a:prstGeom prst="rect">
            <a:avLst/>
          </a:prstGeom>
        </p:spPr>
      </p:pic>
      <p:sp>
        <p:nvSpPr>
          <p:cNvPr id="11" name="Rounded Rectangle 10"/>
          <p:cNvSpPr/>
          <p:nvPr/>
        </p:nvSpPr>
        <p:spPr bwMode="auto">
          <a:xfrm>
            <a:off x="2915816" y="1412776"/>
            <a:ext cx="360040" cy="196106"/>
          </a:xfrm>
          <a:prstGeom prst="round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12" name="Rounded Rectangle 11"/>
          <p:cNvSpPr/>
          <p:nvPr/>
        </p:nvSpPr>
        <p:spPr bwMode="auto">
          <a:xfrm>
            <a:off x="2915816" y="1792734"/>
            <a:ext cx="360040" cy="196106"/>
          </a:xfrm>
          <a:prstGeom prst="roundRect">
            <a:avLst/>
          </a:prstGeom>
          <a:solidFill>
            <a:srgbClr val="FF0000"/>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13" name="TextBox 12"/>
          <p:cNvSpPr txBox="1"/>
          <p:nvPr/>
        </p:nvSpPr>
        <p:spPr>
          <a:xfrm>
            <a:off x="3326974" y="1341552"/>
            <a:ext cx="973343"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0.03 m/s</a:t>
            </a:r>
            <a:endParaRPr lang="en-US" sz="1600" dirty="0">
              <a:solidFill>
                <a:prstClr val="black"/>
              </a:solidFill>
              <a:latin typeface="Arial" panose="020B0604020202020204" pitchFamily="34" charset="0"/>
              <a:cs typeface="Arial" panose="020B0604020202020204" pitchFamily="34" charset="0"/>
            </a:endParaRPr>
          </a:p>
        </p:txBody>
      </p:sp>
      <p:sp>
        <p:nvSpPr>
          <p:cNvPr id="14" name="TextBox 13"/>
          <p:cNvSpPr txBox="1"/>
          <p:nvPr/>
        </p:nvSpPr>
        <p:spPr>
          <a:xfrm>
            <a:off x="3326973" y="1721510"/>
            <a:ext cx="974947"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0.3   m/s</a:t>
            </a:r>
            <a:endParaRPr lang="en-US" sz="1600" dirty="0">
              <a:solidFill>
                <a:prstClr val="black"/>
              </a:solidFill>
              <a:latin typeface="Arial" panose="020B0604020202020204" pitchFamily="34" charset="0"/>
              <a:cs typeface="Arial" panose="020B0604020202020204" pitchFamily="34" charset="0"/>
            </a:endParaRPr>
          </a:p>
        </p:txBody>
      </p:sp>
      <p:sp>
        <p:nvSpPr>
          <p:cNvPr id="15" name="TextBox 14"/>
          <p:cNvSpPr txBox="1"/>
          <p:nvPr/>
        </p:nvSpPr>
        <p:spPr>
          <a:xfrm>
            <a:off x="-36511" y="5229761"/>
            <a:ext cx="4608512" cy="646331"/>
          </a:xfrm>
          <a:prstGeom prst="rect">
            <a:avLst/>
          </a:prstGeom>
          <a:noFill/>
        </p:spPr>
        <p:txBody>
          <a:bodyPr wrap="square" rtlCol="0">
            <a:spAutoFit/>
          </a:bodyPr>
          <a:lstStyle/>
          <a:p>
            <a:pPr algn="ctr"/>
            <a:r>
              <a:rPr lang="en-US" sz="1800" dirty="0" smtClean="0">
                <a:solidFill>
                  <a:schemeClr val="tx1"/>
                </a:solidFill>
              </a:rPr>
              <a:t>Air streamlines</a:t>
            </a:r>
          </a:p>
          <a:p>
            <a:pPr algn="ctr"/>
            <a:r>
              <a:rPr lang="en-US" sz="1800" dirty="0" smtClean="0">
                <a:solidFill>
                  <a:schemeClr val="tx1"/>
                </a:solidFill>
              </a:rPr>
              <a:t>entering the breathing region</a:t>
            </a:r>
            <a:endParaRPr lang="en-AU" sz="1800" dirty="0">
              <a:solidFill>
                <a:schemeClr val="tx1"/>
              </a:solidFill>
            </a:endParaRPr>
          </a:p>
        </p:txBody>
      </p:sp>
      <p:sp>
        <p:nvSpPr>
          <p:cNvPr id="16" name="TextBox 15"/>
          <p:cNvSpPr txBox="1"/>
          <p:nvPr/>
        </p:nvSpPr>
        <p:spPr>
          <a:xfrm>
            <a:off x="4572000" y="5229200"/>
            <a:ext cx="4572000" cy="646331"/>
          </a:xfrm>
          <a:prstGeom prst="rect">
            <a:avLst/>
          </a:prstGeom>
          <a:noFill/>
        </p:spPr>
        <p:txBody>
          <a:bodyPr wrap="square" rtlCol="0">
            <a:spAutoFit/>
          </a:bodyPr>
          <a:lstStyle/>
          <a:p>
            <a:pPr algn="ctr"/>
            <a:r>
              <a:rPr lang="en-US" sz="1800" dirty="0" smtClean="0">
                <a:solidFill>
                  <a:schemeClr val="tx1"/>
                </a:solidFill>
              </a:rPr>
              <a:t>Tracks of 2.5/10/20 µm particles with background of the breathing region </a:t>
            </a:r>
            <a:endParaRPr lang="en-AU" sz="1800" dirty="0">
              <a:solidFill>
                <a:schemeClr val="tx1"/>
              </a:solidFill>
            </a:endParaRPr>
          </a:p>
        </p:txBody>
      </p:sp>
    </p:spTree>
    <p:extLst>
      <p:ext uri="{BB962C8B-B14F-4D97-AF65-F5344CB8AC3E}">
        <p14:creationId xmlns:p14="http://schemas.microsoft.com/office/powerpoint/2010/main" val="2606418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655496" cy="922337"/>
          </a:xfrm>
        </p:spPr>
        <p:txBody>
          <a:bodyPr/>
          <a:lstStyle/>
          <a:p>
            <a:r>
              <a:rPr lang="en-US" b="1" dirty="0" smtClean="0"/>
              <a:t>Comparisons of airflow contours along the nasal cavity</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24</a:t>
            </a:fld>
            <a:endParaRPr lang="en-AU"/>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208" y="1268761"/>
            <a:ext cx="6911267" cy="5184576"/>
          </a:xfrm>
          <a:prstGeom prst="rect">
            <a:avLst/>
          </a:prstGeom>
          <a:ln w="12700">
            <a:solidFill>
              <a:schemeClr val="tx1"/>
            </a:solidFill>
          </a:ln>
        </p:spPr>
      </p:pic>
      <p:cxnSp>
        <p:nvCxnSpPr>
          <p:cNvPr id="9" name="Straight Connector 8"/>
          <p:cNvCxnSpPr/>
          <p:nvPr/>
        </p:nvCxnSpPr>
        <p:spPr bwMode="auto">
          <a:xfrm>
            <a:off x="288032" y="3429000"/>
            <a:ext cx="8604447" cy="0"/>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288032" y="5589240"/>
            <a:ext cx="8604448" cy="0"/>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nvSpPr>
        <p:spPr>
          <a:xfrm>
            <a:off x="443134" y="2236802"/>
            <a:ext cx="1320554" cy="400110"/>
          </a:xfrm>
          <a:prstGeom prst="rect">
            <a:avLst/>
          </a:prstGeom>
          <a:noFill/>
        </p:spPr>
        <p:txBody>
          <a:bodyPr wrap="none" rtlCol="0">
            <a:spAutoFit/>
          </a:bodyPr>
          <a:lstStyle/>
          <a:p>
            <a:r>
              <a:rPr lang="en-US" sz="2000" b="1" dirty="0" smtClean="0">
                <a:solidFill>
                  <a:schemeClr val="tx1"/>
                </a:solidFill>
              </a:rPr>
              <a:t>With face</a:t>
            </a:r>
            <a:endParaRPr lang="en-AU" sz="2000" b="1" dirty="0">
              <a:solidFill>
                <a:schemeClr val="tx1"/>
              </a:solidFill>
            </a:endParaRPr>
          </a:p>
        </p:txBody>
      </p:sp>
      <p:sp>
        <p:nvSpPr>
          <p:cNvPr id="15" name="TextBox 14"/>
          <p:cNvSpPr txBox="1"/>
          <p:nvPr/>
        </p:nvSpPr>
        <p:spPr>
          <a:xfrm>
            <a:off x="443134" y="4293096"/>
            <a:ext cx="1467068" cy="400110"/>
          </a:xfrm>
          <a:prstGeom prst="rect">
            <a:avLst/>
          </a:prstGeom>
          <a:noFill/>
        </p:spPr>
        <p:txBody>
          <a:bodyPr wrap="none" rtlCol="0">
            <a:spAutoFit/>
          </a:bodyPr>
          <a:lstStyle/>
          <a:p>
            <a:r>
              <a:rPr lang="en-US" sz="2000" b="1" dirty="0" smtClean="0">
                <a:solidFill>
                  <a:schemeClr val="tx1"/>
                </a:solidFill>
              </a:rPr>
              <a:t>Nasal only</a:t>
            </a:r>
            <a:endParaRPr lang="en-AU" sz="2000" b="1" dirty="0">
              <a:solidFill>
                <a:schemeClr val="tx1"/>
              </a:solidFill>
            </a:endParaRPr>
          </a:p>
        </p:txBody>
      </p:sp>
      <p:sp>
        <p:nvSpPr>
          <p:cNvPr id="16" name="TextBox 15"/>
          <p:cNvSpPr txBox="1"/>
          <p:nvPr/>
        </p:nvSpPr>
        <p:spPr>
          <a:xfrm>
            <a:off x="368500" y="5693186"/>
            <a:ext cx="1539204" cy="707886"/>
          </a:xfrm>
          <a:prstGeom prst="rect">
            <a:avLst/>
          </a:prstGeom>
          <a:noFill/>
        </p:spPr>
        <p:txBody>
          <a:bodyPr wrap="none" rtlCol="0">
            <a:spAutoFit/>
          </a:bodyPr>
          <a:lstStyle/>
          <a:p>
            <a:r>
              <a:rPr lang="en-US" sz="2000" b="1" dirty="0" err="1" smtClean="0">
                <a:solidFill>
                  <a:schemeClr val="tx1"/>
                </a:solidFill>
              </a:rPr>
              <a:t>Colourmap</a:t>
            </a:r>
            <a:endParaRPr lang="en-US" sz="2000" b="1" dirty="0" smtClean="0">
              <a:solidFill>
                <a:schemeClr val="tx1"/>
              </a:solidFill>
            </a:endParaRPr>
          </a:p>
          <a:p>
            <a:r>
              <a:rPr lang="en-US" sz="2000" b="1" dirty="0" smtClean="0">
                <a:solidFill>
                  <a:schemeClr val="tx1"/>
                </a:solidFill>
              </a:rPr>
              <a:t>&amp; Vortices</a:t>
            </a:r>
            <a:endParaRPr lang="en-AU" sz="2000" b="1" dirty="0">
              <a:solidFill>
                <a:schemeClr val="tx1"/>
              </a:solidFill>
            </a:endParaRPr>
          </a:p>
        </p:txBody>
      </p:sp>
      <p:cxnSp>
        <p:nvCxnSpPr>
          <p:cNvPr id="19" name="Straight Connector 18"/>
          <p:cNvCxnSpPr/>
          <p:nvPr/>
        </p:nvCxnSpPr>
        <p:spPr bwMode="auto">
          <a:xfrm>
            <a:off x="288033" y="1261872"/>
            <a:ext cx="1657175" cy="0"/>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288032" y="6453337"/>
            <a:ext cx="1657176" cy="0"/>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V="1">
            <a:off x="288032" y="1268760"/>
            <a:ext cx="0" cy="5184577"/>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a:off x="2017217" y="827420"/>
            <a:ext cx="6947271" cy="369332"/>
          </a:xfrm>
          <a:prstGeom prst="rect">
            <a:avLst/>
          </a:prstGeom>
          <a:noFill/>
        </p:spPr>
        <p:txBody>
          <a:bodyPr wrap="square" rtlCol="0">
            <a:spAutoFit/>
          </a:bodyPr>
          <a:lstStyle/>
          <a:p>
            <a:r>
              <a:rPr lang="en-US" sz="1800" dirty="0" smtClean="0">
                <a:solidFill>
                  <a:schemeClr val="tx1"/>
                </a:solidFill>
              </a:rPr>
              <a:t>Nostril     Post-valve   Pre-turbinate       Turbinate        Post-nostril</a:t>
            </a:r>
            <a:endParaRPr lang="en-AU" sz="1800" dirty="0">
              <a:solidFill>
                <a:schemeClr val="tx1"/>
              </a:solidFill>
            </a:endParaRPr>
          </a:p>
        </p:txBody>
      </p:sp>
    </p:spTree>
    <p:extLst>
      <p:ext uri="{BB962C8B-B14F-4D97-AF65-F5344CB8AC3E}">
        <p14:creationId xmlns:p14="http://schemas.microsoft.com/office/powerpoint/2010/main" val="26035502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5647687" y="6196082"/>
            <a:ext cx="2512226"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(c). Surface mapped view</a:t>
            </a:r>
            <a:endParaRPr lang="en-US" sz="1600"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b="1" dirty="0" smtClean="0"/>
              <a:t>The division of nasal cavity in 3D and 2D domain</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25</a:t>
            </a:fld>
            <a:endParaRPr lang="en-AU"/>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026368"/>
            <a:ext cx="40957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 y="3717032"/>
            <a:ext cx="408622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944270"/>
            <a:ext cx="4016828" cy="2257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324087" y="3964414"/>
            <a:ext cx="1798890"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LEFT CHAMBER</a:t>
            </a:r>
            <a:endParaRPr lang="en-US" sz="1600" dirty="0">
              <a:solidFill>
                <a:prstClr val="black"/>
              </a:solidFill>
              <a:latin typeface="Arial" panose="020B0604020202020204" pitchFamily="34" charset="0"/>
              <a:cs typeface="Arial" panose="020B0604020202020204" pitchFamily="34" charset="0"/>
            </a:endParaRPr>
          </a:p>
        </p:txBody>
      </p:sp>
      <p:sp>
        <p:nvSpPr>
          <p:cNvPr id="10" name="TextBox 9"/>
          <p:cNvSpPr txBox="1"/>
          <p:nvPr/>
        </p:nvSpPr>
        <p:spPr>
          <a:xfrm>
            <a:off x="7247887" y="764014"/>
            <a:ext cx="1925527"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RIGHT CHAMBER</a:t>
            </a:r>
            <a:endParaRPr lang="en-US" sz="2000" dirty="0">
              <a:solidFill>
                <a:prstClr val="black"/>
              </a:solidFill>
              <a:latin typeface="Arial" panose="020B0604020202020204" pitchFamily="34" charset="0"/>
              <a:cs typeface="Arial" panose="020B0604020202020204" pitchFamily="34" charset="0"/>
            </a:endParaRPr>
          </a:p>
        </p:txBody>
      </p:sp>
      <p:sp>
        <p:nvSpPr>
          <p:cNvPr id="11" name="TextBox 10"/>
          <p:cNvSpPr txBox="1"/>
          <p:nvPr/>
        </p:nvSpPr>
        <p:spPr>
          <a:xfrm>
            <a:off x="4984595" y="4982856"/>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①</a:t>
            </a:r>
          </a:p>
        </p:txBody>
      </p:sp>
      <p:sp>
        <p:nvSpPr>
          <p:cNvPr id="12" name="TextBox 11"/>
          <p:cNvSpPr txBox="1"/>
          <p:nvPr/>
        </p:nvSpPr>
        <p:spPr>
          <a:xfrm>
            <a:off x="5510981" y="4982856"/>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②</a:t>
            </a:r>
          </a:p>
        </p:txBody>
      </p:sp>
      <p:sp>
        <p:nvSpPr>
          <p:cNvPr id="13" name="TextBox 12"/>
          <p:cNvSpPr txBox="1"/>
          <p:nvPr/>
        </p:nvSpPr>
        <p:spPr>
          <a:xfrm>
            <a:off x="7160755" y="437916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③</a:t>
            </a:r>
          </a:p>
        </p:txBody>
      </p:sp>
      <p:sp>
        <p:nvSpPr>
          <p:cNvPr id="14" name="TextBox 13"/>
          <p:cNvSpPr txBox="1"/>
          <p:nvPr/>
        </p:nvSpPr>
        <p:spPr>
          <a:xfrm>
            <a:off x="6516367" y="460776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④</a:t>
            </a:r>
          </a:p>
        </p:txBody>
      </p:sp>
      <p:sp>
        <p:nvSpPr>
          <p:cNvPr id="15" name="TextBox 14"/>
          <p:cNvSpPr txBox="1"/>
          <p:nvPr/>
        </p:nvSpPr>
        <p:spPr>
          <a:xfrm>
            <a:off x="8071285" y="6090912"/>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⑤</a:t>
            </a:r>
          </a:p>
        </p:txBody>
      </p:sp>
      <p:sp>
        <p:nvSpPr>
          <p:cNvPr id="16" name="TextBox 15"/>
          <p:cNvSpPr txBox="1"/>
          <p:nvPr/>
        </p:nvSpPr>
        <p:spPr>
          <a:xfrm>
            <a:off x="7099727" y="487360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⑥</a:t>
            </a:r>
          </a:p>
        </p:txBody>
      </p:sp>
      <p:sp>
        <p:nvSpPr>
          <p:cNvPr id="17" name="TextBox 16"/>
          <p:cNvSpPr txBox="1"/>
          <p:nvPr/>
        </p:nvSpPr>
        <p:spPr>
          <a:xfrm>
            <a:off x="7651595" y="487360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⑦</a:t>
            </a:r>
          </a:p>
        </p:txBody>
      </p:sp>
      <p:sp>
        <p:nvSpPr>
          <p:cNvPr id="18" name="TextBox 17"/>
          <p:cNvSpPr txBox="1"/>
          <p:nvPr/>
        </p:nvSpPr>
        <p:spPr>
          <a:xfrm>
            <a:off x="6709021" y="5167522"/>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⑧</a:t>
            </a:r>
          </a:p>
        </p:txBody>
      </p:sp>
      <p:sp>
        <p:nvSpPr>
          <p:cNvPr id="19" name="TextBox 18"/>
          <p:cNvSpPr txBox="1"/>
          <p:nvPr/>
        </p:nvSpPr>
        <p:spPr>
          <a:xfrm>
            <a:off x="5756401" y="5399531"/>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⑨</a:t>
            </a:r>
          </a:p>
        </p:txBody>
      </p:sp>
      <p:sp>
        <p:nvSpPr>
          <p:cNvPr id="20" name="TextBox 19"/>
          <p:cNvSpPr txBox="1"/>
          <p:nvPr/>
        </p:nvSpPr>
        <p:spPr>
          <a:xfrm>
            <a:off x="6801478" y="571090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⑩</a:t>
            </a:r>
          </a:p>
        </p:txBody>
      </p:sp>
      <p:sp>
        <p:nvSpPr>
          <p:cNvPr id="21" name="TextBox 20"/>
          <p:cNvSpPr txBox="1"/>
          <p:nvPr/>
        </p:nvSpPr>
        <p:spPr>
          <a:xfrm>
            <a:off x="8337395" y="5058274"/>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⑪</a:t>
            </a:r>
          </a:p>
        </p:txBody>
      </p:sp>
      <p:cxnSp>
        <p:nvCxnSpPr>
          <p:cNvPr id="22" name="Straight Connector 21"/>
          <p:cNvCxnSpPr/>
          <p:nvPr/>
        </p:nvCxnSpPr>
        <p:spPr>
          <a:xfrm flipH="1" flipV="1">
            <a:off x="7099727" y="4946831"/>
            <a:ext cx="983396" cy="1258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68828" y="6165304"/>
            <a:ext cx="1645002"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(b). Lateral view</a:t>
            </a:r>
            <a:endParaRPr lang="en-US" sz="1600" dirty="0">
              <a:solidFill>
                <a:prstClr val="black"/>
              </a:solidFill>
              <a:latin typeface="Arial" panose="020B0604020202020204" pitchFamily="34" charset="0"/>
              <a:cs typeface="Arial" panose="020B0604020202020204" pitchFamily="34" charset="0"/>
            </a:endParaRPr>
          </a:p>
        </p:txBody>
      </p:sp>
      <p:sp>
        <p:nvSpPr>
          <p:cNvPr id="24" name="TextBox 23"/>
          <p:cNvSpPr txBox="1"/>
          <p:nvPr/>
        </p:nvSpPr>
        <p:spPr>
          <a:xfrm>
            <a:off x="968828" y="3306470"/>
            <a:ext cx="1344407"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(a). Top view</a:t>
            </a:r>
            <a:endParaRPr lang="en-US" sz="1600" dirty="0">
              <a:solidFill>
                <a:prstClr val="black"/>
              </a:solidFill>
              <a:latin typeface="Arial" panose="020B0604020202020204" pitchFamily="34" charset="0"/>
              <a:cs typeface="Arial" panose="020B0604020202020204" pitchFamily="34" charset="0"/>
            </a:endParaRPr>
          </a:p>
        </p:txBody>
      </p:sp>
      <p:sp>
        <p:nvSpPr>
          <p:cNvPr id="26" name="TextBox 25"/>
          <p:cNvSpPr txBox="1"/>
          <p:nvPr/>
        </p:nvSpPr>
        <p:spPr>
          <a:xfrm>
            <a:off x="4458596" y="2903329"/>
            <a:ext cx="4237091" cy="1169551"/>
          </a:xfrm>
          <a:prstGeom prst="rect">
            <a:avLst/>
          </a:prstGeom>
          <a:noFill/>
        </p:spPr>
        <p:txBody>
          <a:bodyPr wrap="squar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①. Vestibule	②. Atrium</a:t>
            </a:r>
            <a:r>
              <a:rPr lang="en-US" sz="1400" dirty="0">
                <a:solidFill>
                  <a:prstClr val="black"/>
                </a:solidFill>
                <a:latin typeface="Arial" panose="020B0604020202020204" pitchFamily="34" charset="0"/>
                <a:cs typeface="Arial" panose="020B0604020202020204" pitchFamily="34" charset="0"/>
              </a:rPr>
              <a:t> </a:t>
            </a:r>
            <a:r>
              <a:rPr lang="en-US" sz="1400" dirty="0" smtClean="0">
                <a:solidFill>
                  <a:prstClr val="black"/>
                </a:solidFill>
                <a:latin typeface="Arial" panose="020B0604020202020204" pitchFamily="34" charset="0"/>
                <a:cs typeface="Arial" panose="020B0604020202020204" pitchFamily="34" charset="0"/>
              </a:rPr>
              <a:t>       ③. Septum</a:t>
            </a:r>
          </a:p>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④. Olfactory 	⑤. Superior turbinate</a:t>
            </a:r>
          </a:p>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⑥. Superior meatus	⑦. Middle turbinate</a:t>
            </a:r>
          </a:p>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⑧. Middle meatus	⑨. Inferior turbinate</a:t>
            </a:r>
          </a:p>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⑩. Inferior meatus	⑪. Pharynx</a:t>
            </a:r>
            <a:endParaRPr lang="en-US" sz="1400" dirty="0">
              <a:solidFill>
                <a:prstClr val="black"/>
              </a:solidFill>
              <a:latin typeface="Arial" panose="020B0604020202020204" pitchFamily="34" charset="0"/>
              <a:cs typeface="Arial" panose="020B0604020202020204" pitchFamily="34" charset="0"/>
            </a:endParaRPr>
          </a:p>
        </p:txBody>
      </p:sp>
      <p:sp>
        <p:nvSpPr>
          <p:cNvPr id="27" name="TextBox 26"/>
          <p:cNvSpPr txBox="1"/>
          <p:nvPr/>
        </p:nvSpPr>
        <p:spPr>
          <a:xfrm>
            <a:off x="313508" y="5183882"/>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①</a:t>
            </a:r>
          </a:p>
        </p:txBody>
      </p:sp>
      <p:sp>
        <p:nvSpPr>
          <p:cNvPr id="28" name="TextBox 27"/>
          <p:cNvSpPr txBox="1"/>
          <p:nvPr/>
        </p:nvSpPr>
        <p:spPr>
          <a:xfrm>
            <a:off x="740228" y="4421882"/>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②</a:t>
            </a:r>
          </a:p>
        </p:txBody>
      </p:sp>
      <p:sp>
        <p:nvSpPr>
          <p:cNvPr id="29" name="TextBox 28"/>
          <p:cNvSpPr txBox="1"/>
          <p:nvPr/>
        </p:nvSpPr>
        <p:spPr>
          <a:xfrm>
            <a:off x="1654628" y="393092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④</a:t>
            </a:r>
          </a:p>
        </p:txBody>
      </p:sp>
      <p:sp>
        <p:nvSpPr>
          <p:cNvPr id="30" name="TextBox 29"/>
          <p:cNvSpPr txBox="1"/>
          <p:nvPr/>
        </p:nvSpPr>
        <p:spPr>
          <a:xfrm>
            <a:off x="2340428" y="431192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⑥</a:t>
            </a:r>
          </a:p>
        </p:txBody>
      </p:sp>
      <p:sp>
        <p:nvSpPr>
          <p:cNvPr id="31" name="TextBox 30"/>
          <p:cNvSpPr txBox="1"/>
          <p:nvPr/>
        </p:nvSpPr>
        <p:spPr>
          <a:xfrm>
            <a:off x="2873828" y="492152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⑦</a:t>
            </a:r>
          </a:p>
        </p:txBody>
      </p:sp>
      <p:sp>
        <p:nvSpPr>
          <p:cNvPr id="32" name="TextBox 31"/>
          <p:cNvSpPr txBox="1"/>
          <p:nvPr/>
        </p:nvSpPr>
        <p:spPr>
          <a:xfrm>
            <a:off x="3331028" y="553112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⑪</a:t>
            </a:r>
          </a:p>
        </p:txBody>
      </p:sp>
      <p:sp>
        <p:nvSpPr>
          <p:cNvPr id="33" name="TextBox 32"/>
          <p:cNvSpPr txBox="1"/>
          <p:nvPr/>
        </p:nvSpPr>
        <p:spPr>
          <a:xfrm>
            <a:off x="2523308" y="408332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⑤</a:t>
            </a:r>
          </a:p>
        </p:txBody>
      </p:sp>
      <p:sp>
        <p:nvSpPr>
          <p:cNvPr id="34" name="TextBox 33"/>
          <p:cNvSpPr txBox="1"/>
          <p:nvPr/>
        </p:nvSpPr>
        <p:spPr>
          <a:xfrm>
            <a:off x="1730828" y="522632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⑩</a:t>
            </a:r>
          </a:p>
        </p:txBody>
      </p:sp>
      <p:sp>
        <p:nvSpPr>
          <p:cNvPr id="35" name="TextBox 34"/>
          <p:cNvSpPr txBox="1"/>
          <p:nvPr/>
        </p:nvSpPr>
        <p:spPr>
          <a:xfrm>
            <a:off x="1685108" y="4574282"/>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⑧</a:t>
            </a:r>
          </a:p>
        </p:txBody>
      </p:sp>
      <p:sp>
        <p:nvSpPr>
          <p:cNvPr id="36" name="TextBox 35"/>
          <p:cNvSpPr txBox="1"/>
          <p:nvPr/>
        </p:nvSpPr>
        <p:spPr>
          <a:xfrm>
            <a:off x="1075508" y="4879082"/>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⑨</a:t>
            </a:r>
          </a:p>
        </p:txBody>
      </p:sp>
      <p:sp>
        <p:nvSpPr>
          <p:cNvPr id="37" name="TextBox 36"/>
          <p:cNvSpPr txBox="1"/>
          <p:nvPr/>
        </p:nvSpPr>
        <p:spPr>
          <a:xfrm>
            <a:off x="2721428" y="1706270"/>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③</a:t>
            </a:r>
          </a:p>
        </p:txBody>
      </p:sp>
      <p:sp>
        <p:nvSpPr>
          <p:cNvPr id="38" name="TextBox 37"/>
          <p:cNvSpPr txBox="1"/>
          <p:nvPr/>
        </p:nvSpPr>
        <p:spPr>
          <a:xfrm>
            <a:off x="4992367" y="178836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①</a:t>
            </a:r>
          </a:p>
        </p:txBody>
      </p:sp>
      <p:sp>
        <p:nvSpPr>
          <p:cNvPr id="39" name="TextBox 38"/>
          <p:cNvSpPr txBox="1"/>
          <p:nvPr/>
        </p:nvSpPr>
        <p:spPr>
          <a:xfrm>
            <a:off x="5525767" y="178836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②</a:t>
            </a:r>
          </a:p>
        </p:txBody>
      </p:sp>
      <p:sp>
        <p:nvSpPr>
          <p:cNvPr id="40" name="TextBox 39"/>
          <p:cNvSpPr txBox="1"/>
          <p:nvPr/>
        </p:nvSpPr>
        <p:spPr>
          <a:xfrm>
            <a:off x="7156447" y="2364214"/>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③</a:t>
            </a:r>
          </a:p>
        </p:txBody>
      </p:sp>
      <p:sp>
        <p:nvSpPr>
          <p:cNvPr id="41" name="TextBox 40"/>
          <p:cNvSpPr txBox="1"/>
          <p:nvPr/>
        </p:nvSpPr>
        <p:spPr>
          <a:xfrm>
            <a:off x="6562087" y="2135614"/>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④</a:t>
            </a:r>
          </a:p>
        </p:txBody>
      </p:sp>
      <p:sp>
        <p:nvSpPr>
          <p:cNvPr id="42" name="TextBox 41"/>
          <p:cNvSpPr txBox="1"/>
          <p:nvPr/>
        </p:nvSpPr>
        <p:spPr>
          <a:xfrm>
            <a:off x="6876256" y="714182"/>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⑤</a:t>
            </a:r>
          </a:p>
        </p:txBody>
      </p:sp>
      <p:cxnSp>
        <p:nvCxnSpPr>
          <p:cNvPr id="43" name="Straight Connector 42"/>
          <p:cNvCxnSpPr/>
          <p:nvPr/>
        </p:nvCxnSpPr>
        <p:spPr>
          <a:xfrm flipV="1">
            <a:off x="7066621" y="840214"/>
            <a:ext cx="181365" cy="12925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125967" y="186456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⑥</a:t>
            </a:r>
          </a:p>
        </p:txBody>
      </p:sp>
      <p:sp>
        <p:nvSpPr>
          <p:cNvPr id="45" name="TextBox 44"/>
          <p:cNvSpPr txBox="1"/>
          <p:nvPr/>
        </p:nvSpPr>
        <p:spPr>
          <a:xfrm>
            <a:off x="7659367" y="194076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⑦</a:t>
            </a:r>
          </a:p>
        </p:txBody>
      </p:sp>
      <p:sp>
        <p:nvSpPr>
          <p:cNvPr id="46" name="TextBox 45"/>
          <p:cNvSpPr txBox="1"/>
          <p:nvPr/>
        </p:nvSpPr>
        <p:spPr>
          <a:xfrm>
            <a:off x="8345167" y="178836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⑪</a:t>
            </a:r>
          </a:p>
        </p:txBody>
      </p:sp>
      <p:sp>
        <p:nvSpPr>
          <p:cNvPr id="47" name="TextBox 46"/>
          <p:cNvSpPr txBox="1"/>
          <p:nvPr/>
        </p:nvSpPr>
        <p:spPr>
          <a:xfrm>
            <a:off x="6821167" y="110256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⑩</a:t>
            </a:r>
          </a:p>
        </p:txBody>
      </p:sp>
      <p:sp>
        <p:nvSpPr>
          <p:cNvPr id="48" name="TextBox 47"/>
          <p:cNvSpPr txBox="1"/>
          <p:nvPr/>
        </p:nvSpPr>
        <p:spPr>
          <a:xfrm>
            <a:off x="6699247" y="1559768"/>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⑧</a:t>
            </a:r>
          </a:p>
        </p:txBody>
      </p:sp>
      <p:sp>
        <p:nvSpPr>
          <p:cNvPr id="49" name="TextBox 48"/>
          <p:cNvSpPr txBox="1"/>
          <p:nvPr/>
        </p:nvSpPr>
        <p:spPr>
          <a:xfrm>
            <a:off x="5754367" y="1373614"/>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⑨</a:t>
            </a:r>
          </a:p>
        </p:txBody>
      </p:sp>
      <p:sp>
        <p:nvSpPr>
          <p:cNvPr id="50" name="TextBox 49"/>
          <p:cNvSpPr txBox="1"/>
          <p:nvPr/>
        </p:nvSpPr>
        <p:spPr>
          <a:xfrm>
            <a:off x="2721428" y="2129716"/>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③</a:t>
            </a:r>
          </a:p>
        </p:txBody>
      </p:sp>
      <p:sp>
        <p:nvSpPr>
          <p:cNvPr id="51" name="TextBox 50"/>
          <p:cNvSpPr txBox="1"/>
          <p:nvPr/>
        </p:nvSpPr>
        <p:spPr>
          <a:xfrm>
            <a:off x="3331028" y="1901116"/>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⑪</a:t>
            </a:r>
          </a:p>
        </p:txBody>
      </p:sp>
      <p:sp>
        <p:nvSpPr>
          <p:cNvPr id="52" name="TextBox 51"/>
          <p:cNvSpPr txBox="1"/>
          <p:nvPr/>
        </p:nvSpPr>
        <p:spPr>
          <a:xfrm>
            <a:off x="2340428" y="2358316"/>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⑥</a:t>
            </a:r>
          </a:p>
        </p:txBody>
      </p:sp>
      <p:sp>
        <p:nvSpPr>
          <p:cNvPr id="53" name="TextBox 52"/>
          <p:cNvSpPr txBox="1"/>
          <p:nvPr/>
        </p:nvSpPr>
        <p:spPr>
          <a:xfrm>
            <a:off x="2340428" y="1443916"/>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⑥</a:t>
            </a:r>
          </a:p>
        </p:txBody>
      </p:sp>
      <p:sp>
        <p:nvSpPr>
          <p:cNvPr id="54" name="TextBox 53"/>
          <p:cNvSpPr txBox="1"/>
          <p:nvPr/>
        </p:nvSpPr>
        <p:spPr>
          <a:xfrm>
            <a:off x="2416628" y="2163470"/>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⑤</a:t>
            </a:r>
          </a:p>
        </p:txBody>
      </p:sp>
      <p:sp>
        <p:nvSpPr>
          <p:cNvPr id="55" name="TextBox 54"/>
          <p:cNvSpPr txBox="1"/>
          <p:nvPr/>
        </p:nvSpPr>
        <p:spPr>
          <a:xfrm>
            <a:off x="2416628" y="1706270"/>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⑤</a:t>
            </a:r>
          </a:p>
        </p:txBody>
      </p:sp>
      <p:sp>
        <p:nvSpPr>
          <p:cNvPr id="56" name="TextBox 55"/>
          <p:cNvSpPr txBox="1"/>
          <p:nvPr/>
        </p:nvSpPr>
        <p:spPr>
          <a:xfrm>
            <a:off x="1121228" y="1901116"/>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④</a:t>
            </a:r>
          </a:p>
        </p:txBody>
      </p:sp>
      <p:sp>
        <p:nvSpPr>
          <p:cNvPr id="57" name="TextBox 56"/>
          <p:cNvSpPr txBox="1"/>
          <p:nvPr/>
        </p:nvSpPr>
        <p:spPr>
          <a:xfrm>
            <a:off x="740228" y="2163470"/>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②</a:t>
            </a:r>
          </a:p>
        </p:txBody>
      </p:sp>
      <p:sp>
        <p:nvSpPr>
          <p:cNvPr id="58" name="TextBox 57"/>
          <p:cNvSpPr txBox="1"/>
          <p:nvPr/>
        </p:nvSpPr>
        <p:spPr>
          <a:xfrm>
            <a:off x="740228" y="1706270"/>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white"/>
                </a:solidFill>
                <a:latin typeface="Arial" panose="020B0604020202020204" pitchFamily="34" charset="0"/>
                <a:cs typeface="Arial" panose="020B0604020202020204" pitchFamily="34" charset="0"/>
              </a:rPr>
              <a:t>②</a:t>
            </a:r>
          </a:p>
        </p:txBody>
      </p:sp>
      <p:sp>
        <p:nvSpPr>
          <p:cNvPr id="59" name="TextBox 58"/>
          <p:cNvSpPr txBox="1"/>
          <p:nvPr/>
        </p:nvSpPr>
        <p:spPr>
          <a:xfrm>
            <a:off x="206828" y="2358316"/>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①</a:t>
            </a:r>
          </a:p>
        </p:txBody>
      </p:sp>
      <p:sp>
        <p:nvSpPr>
          <p:cNvPr id="60" name="TextBox 59"/>
          <p:cNvSpPr txBox="1"/>
          <p:nvPr/>
        </p:nvSpPr>
        <p:spPr>
          <a:xfrm>
            <a:off x="206828" y="1553870"/>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①</a:t>
            </a:r>
          </a:p>
        </p:txBody>
      </p:sp>
      <p:sp>
        <p:nvSpPr>
          <p:cNvPr id="61" name="TextBox 60"/>
          <p:cNvSpPr txBox="1"/>
          <p:nvPr/>
        </p:nvSpPr>
        <p:spPr>
          <a:xfrm>
            <a:off x="1426028" y="2620670"/>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⑩</a:t>
            </a:r>
          </a:p>
        </p:txBody>
      </p:sp>
      <p:sp>
        <p:nvSpPr>
          <p:cNvPr id="62" name="TextBox 61"/>
          <p:cNvSpPr txBox="1"/>
          <p:nvPr/>
        </p:nvSpPr>
        <p:spPr>
          <a:xfrm>
            <a:off x="1273628" y="1367716"/>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⑩</a:t>
            </a:r>
          </a:p>
        </p:txBody>
      </p:sp>
      <p:sp>
        <p:nvSpPr>
          <p:cNvPr id="63" name="TextBox 62"/>
          <p:cNvSpPr txBox="1"/>
          <p:nvPr/>
        </p:nvSpPr>
        <p:spPr>
          <a:xfrm>
            <a:off x="1685108" y="2315870"/>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⑧</a:t>
            </a:r>
          </a:p>
        </p:txBody>
      </p:sp>
      <p:sp>
        <p:nvSpPr>
          <p:cNvPr id="64" name="TextBox 63"/>
          <p:cNvSpPr txBox="1"/>
          <p:nvPr/>
        </p:nvSpPr>
        <p:spPr>
          <a:xfrm>
            <a:off x="1685108" y="1477670"/>
            <a:ext cx="431528" cy="338554"/>
          </a:xfrm>
          <a:prstGeom prst="rect">
            <a:avLst/>
          </a:prstGeom>
          <a:noFill/>
        </p:spPr>
        <p:txBody>
          <a:bodyPr wrap="none" rtlCol="0">
            <a:spAutoFit/>
          </a:bodyPr>
          <a:lstStyle/>
          <a:p>
            <a:pPr fontAlgn="auto">
              <a:spcBef>
                <a:spcPts val="0"/>
              </a:spcBef>
              <a:spcAft>
                <a:spcPts val="0"/>
              </a:spcAft>
            </a:pPr>
            <a:r>
              <a:rPr lang="en-US" sz="1600" dirty="0">
                <a:solidFill>
                  <a:prstClr val="black"/>
                </a:solidFill>
                <a:latin typeface="Arial" panose="020B0604020202020204" pitchFamily="34" charset="0"/>
                <a:cs typeface="Arial" panose="020B0604020202020204" pitchFamily="34" charset="0"/>
              </a:rPr>
              <a:t>⑧</a:t>
            </a:r>
          </a:p>
        </p:txBody>
      </p:sp>
      <p:sp>
        <p:nvSpPr>
          <p:cNvPr id="65" name="TextBox 64"/>
          <p:cNvSpPr txBox="1"/>
          <p:nvPr/>
        </p:nvSpPr>
        <p:spPr>
          <a:xfrm rot="5400000">
            <a:off x="8465828" y="1829555"/>
            <a:ext cx="1255472" cy="338554"/>
          </a:xfrm>
          <a:prstGeom prst="rect">
            <a:avLst/>
          </a:prstGeom>
          <a:noFill/>
        </p:spPr>
        <p:txBody>
          <a:bodyPr wrap="none" rtlCol="0">
            <a:spAutoFit/>
          </a:bodyPr>
          <a:lstStyle/>
          <a:p>
            <a:pPr fontAlgn="auto">
              <a:spcBef>
                <a:spcPts val="0"/>
              </a:spcBef>
              <a:spcAft>
                <a:spcPts val="0"/>
              </a:spcAft>
            </a:pPr>
            <a:r>
              <a:rPr lang="en-US" sz="1600" dirty="0" err="1" smtClean="0">
                <a:solidFill>
                  <a:prstClr val="black"/>
                </a:solidFill>
                <a:latin typeface="Arial" panose="020B0604020202020204" pitchFamily="34" charset="0"/>
                <a:cs typeface="Arial" panose="020B0604020202020204" pitchFamily="34" charset="0"/>
              </a:rPr>
              <a:t>nasopharnx</a:t>
            </a:r>
            <a:endParaRPr lang="en-US" sz="2000" dirty="0">
              <a:solidFill>
                <a:prstClr val="black"/>
              </a:solidFill>
              <a:latin typeface="Arial" panose="020B0604020202020204" pitchFamily="34" charset="0"/>
              <a:cs typeface="Arial" panose="020B0604020202020204" pitchFamily="34" charset="0"/>
            </a:endParaRPr>
          </a:p>
        </p:txBody>
      </p:sp>
      <p:sp>
        <p:nvSpPr>
          <p:cNvPr id="66" name="TextBox 65"/>
          <p:cNvSpPr txBox="1"/>
          <p:nvPr/>
        </p:nvSpPr>
        <p:spPr>
          <a:xfrm>
            <a:off x="4299526" y="2331948"/>
            <a:ext cx="662361" cy="523220"/>
          </a:xfrm>
          <a:prstGeom prst="rect">
            <a:avLst/>
          </a:prstGeom>
          <a:noFill/>
        </p:spPr>
        <p:txBody>
          <a:bodyPr wrap="none" rtlCol="0">
            <a:spAutoFit/>
          </a:bodyPr>
          <a:lstStyle/>
          <a:p>
            <a:pPr algn="r" fontAlgn="auto">
              <a:spcBef>
                <a:spcPts val="0"/>
              </a:spcBef>
              <a:spcAft>
                <a:spcPts val="0"/>
              </a:spcAft>
            </a:pPr>
            <a:r>
              <a:rPr lang="en-US" sz="1400" i="1" dirty="0" err="1" smtClean="0">
                <a:solidFill>
                  <a:prstClr val="black"/>
                </a:solidFill>
                <a:latin typeface="Arial" panose="020B0604020202020204" pitchFamily="34" charset="0"/>
                <a:cs typeface="Arial" panose="020B0604020202020204" pitchFamily="34" charset="0"/>
              </a:rPr>
              <a:t>septal</a:t>
            </a:r>
            <a:endParaRPr lang="en-US" sz="1400" i="1" dirty="0" smtClean="0">
              <a:solidFill>
                <a:prstClr val="black"/>
              </a:solidFill>
              <a:latin typeface="Arial" panose="020B0604020202020204" pitchFamily="34" charset="0"/>
              <a:cs typeface="Arial" panose="020B0604020202020204" pitchFamily="34" charset="0"/>
            </a:endParaRPr>
          </a:p>
          <a:p>
            <a:pPr algn="r" fontAlgn="auto">
              <a:spcBef>
                <a:spcPts val="0"/>
              </a:spcBef>
              <a:spcAft>
                <a:spcPts val="0"/>
              </a:spcAft>
            </a:pPr>
            <a:r>
              <a:rPr lang="en-US" sz="1400" i="1" dirty="0" smtClean="0">
                <a:solidFill>
                  <a:prstClr val="black"/>
                </a:solidFill>
                <a:latin typeface="Arial" panose="020B0604020202020204" pitchFamily="34" charset="0"/>
                <a:cs typeface="Arial" panose="020B0604020202020204" pitchFamily="34" charset="0"/>
              </a:rPr>
              <a:t>side</a:t>
            </a:r>
            <a:endParaRPr lang="en-US" sz="1400" i="1" dirty="0">
              <a:solidFill>
                <a:prstClr val="black"/>
              </a:solidFill>
              <a:latin typeface="Arial" panose="020B0604020202020204" pitchFamily="34" charset="0"/>
              <a:cs typeface="Arial" panose="020B0604020202020204" pitchFamily="34" charset="0"/>
            </a:endParaRPr>
          </a:p>
        </p:txBody>
      </p:sp>
      <p:sp>
        <p:nvSpPr>
          <p:cNvPr id="67" name="TextBox 66"/>
          <p:cNvSpPr txBox="1"/>
          <p:nvPr/>
        </p:nvSpPr>
        <p:spPr>
          <a:xfrm>
            <a:off x="4312616" y="1265148"/>
            <a:ext cx="671979" cy="523220"/>
          </a:xfrm>
          <a:prstGeom prst="rect">
            <a:avLst/>
          </a:prstGeom>
          <a:noFill/>
        </p:spPr>
        <p:txBody>
          <a:bodyPr wrap="none" rtlCol="0">
            <a:spAutoFit/>
          </a:bodyPr>
          <a:lstStyle/>
          <a:p>
            <a:pPr algn="r" fontAlgn="auto">
              <a:spcBef>
                <a:spcPts val="0"/>
              </a:spcBef>
              <a:spcAft>
                <a:spcPts val="0"/>
              </a:spcAft>
            </a:pPr>
            <a:r>
              <a:rPr lang="en-US" sz="1400" i="1" dirty="0" smtClean="0">
                <a:solidFill>
                  <a:prstClr val="black"/>
                </a:solidFill>
                <a:latin typeface="Arial" panose="020B0604020202020204" pitchFamily="34" charset="0"/>
                <a:cs typeface="Arial" panose="020B0604020202020204" pitchFamily="34" charset="0"/>
              </a:rPr>
              <a:t>lateral</a:t>
            </a:r>
          </a:p>
          <a:p>
            <a:pPr algn="r" fontAlgn="auto">
              <a:spcBef>
                <a:spcPts val="0"/>
              </a:spcBef>
              <a:spcAft>
                <a:spcPts val="0"/>
              </a:spcAft>
            </a:pPr>
            <a:r>
              <a:rPr lang="en-US" sz="1400" i="1" dirty="0" smtClean="0">
                <a:solidFill>
                  <a:prstClr val="black"/>
                </a:solidFill>
                <a:latin typeface="Arial" panose="020B0604020202020204" pitchFamily="34" charset="0"/>
                <a:cs typeface="Arial" panose="020B0604020202020204" pitchFamily="34" charset="0"/>
              </a:rPr>
              <a:t>side</a:t>
            </a:r>
            <a:endParaRPr lang="en-US" sz="1400" i="1" dirty="0">
              <a:solidFill>
                <a:prstClr val="black"/>
              </a:solidFill>
              <a:latin typeface="Arial" panose="020B0604020202020204" pitchFamily="34" charset="0"/>
              <a:cs typeface="Arial" panose="020B0604020202020204" pitchFamily="34" charset="0"/>
            </a:endParaRPr>
          </a:p>
        </p:txBody>
      </p:sp>
      <p:sp>
        <p:nvSpPr>
          <p:cNvPr id="68" name="TextBox 67"/>
          <p:cNvSpPr txBox="1"/>
          <p:nvPr/>
        </p:nvSpPr>
        <p:spPr>
          <a:xfrm>
            <a:off x="4267200" y="5303004"/>
            <a:ext cx="671979" cy="523220"/>
          </a:xfrm>
          <a:prstGeom prst="rect">
            <a:avLst/>
          </a:prstGeom>
          <a:noFill/>
        </p:spPr>
        <p:txBody>
          <a:bodyPr wrap="none" rtlCol="0">
            <a:spAutoFit/>
          </a:bodyPr>
          <a:lstStyle/>
          <a:p>
            <a:pPr algn="r" fontAlgn="auto">
              <a:spcBef>
                <a:spcPts val="0"/>
              </a:spcBef>
              <a:spcAft>
                <a:spcPts val="0"/>
              </a:spcAft>
            </a:pPr>
            <a:r>
              <a:rPr lang="en-US" sz="1400" i="1" dirty="0" smtClean="0">
                <a:solidFill>
                  <a:prstClr val="black"/>
                </a:solidFill>
                <a:latin typeface="Arial" panose="020B0604020202020204" pitchFamily="34" charset="0"/>
                <a:cs typeface="Arial" panose="020B0604020202020204" pitchFamily="34" charset="0"/>
              </a:rPr>
              <a:t>lateral</a:t>
            </a:r>
          </a:p>
          <a:p>
            <a:pPr algn="r" fontAlgn="auto">
              <a:spcBef>
                <a:spcPts val="0"/>
              </a:spcBef>
              <a:spcAft>
                <a:spcPts val="0"/>
              </a:spcAft>
            </a:pPr>
            <a:r>
              <a:rPr lang="en-US" sz="1400" i="1" dirty="0" smtClean="0">
                <a:solidFill>
                  <a:prstClr val="black"/>
                </a:solidFill>
                <a:latin typeface="Arial" panose="020B0604020202020204" pitchFamily="34" charset="0"/>
                <a:cs typeface="Arial" panose="020B0604020202020204" pitchFamily="34" charset="0"/>
              </a:rPr>
              <a:t>side</a:t>
            </a:r>
            <a:endParaRPr lang="en-US" sz="1400" i="1" dirty="0">
              <a:solidFill>
                <a:prstClr val="black"/>
              </a:solidFill>
              <a:latin typeface="Arial" panose="020B0604020202020204" pitchFamily="34" charset="0"/>
              <a:cs typeface="Arial" panose="020B0604020202020204" pitchFamily="34" charset="0"/>
            </a:endParaRPr>
          </a:p>
        </p:txBody>
      </p:sp>
      <p:sp>
        <p:nvSpPr>
          <p:cNvPr id="69" name="TextBox 68"/>
          <p:cNvSpPr txBox="1"/>
          <p:nvPr/>
        </p:nvSpPr>
        <p:spPr>
          <a:xfrm>
            <a:off x="4299526" y="4302968"/>
            <a:ext cx="662361" cy="523220"/>
          </a:xfrm>
          <a:prstGeom prst="rect">
            <a:avLst/>
          </a:prstGeom>
          <a:noFill/>
        </p:spPr>
        <p:txBody>
          <a:bodyPr wrap="none" rtlCol="0">
            <a:spAutoFit/>
          </a:bodyPr>
          <a:lstStyle/>
          <a:p>
            <a:pPr algn="r" fontAlgn="auto">
              <a:spcBef>
                <a:spcPts val="0"/>
              </a:spcBef>
              <a:spcAft>
                <a:spcPts val="0"/>
              </a:spcAft>
            </a:pPr>
            <a:r>
              <a:rPr lang="en-US" sz="1400" i="1" dirty="0" err="1" smtClean="0">
                <a:solidFill>
                  <a:prstClr val="black"/>
                </a:solidFill>
                <a:latin typeface="Arial" panose="020B0604020202020204" pitchFamily="34" charset="0"/>
                <a:cs typeface="Arial" panose="020B0604020202020204" pitchFamily="34" charset="0"/>
              </a:rPr>
              <a:t>septal</a:t>
            </a:r>
            <a:endParaRPr lang="en-US" sz="1400" i="1" dirty="0" smtClean="0">
              <a:solidFill>
                <a:prstClr val="black"/>
              </a:solidFill>
              <a:latin typeface="Arial" panose="020B0604020202020204" pitchFamily="34" charset="0"/>
              <a:cs typeface="Arial" panose="020B0604020202020204" pitchFamily="34" charset="0"/>
            </a:endParaRPr>
          </a:p>
          <a:p>
            <a:pPr algn="r" fontAlgn="auto">
              <a:spcBef>
                <a:spcPts val="0"/>
              </a:spcBef>
              <a:spcAft>
                <a:spcPts val="0"/>
              </a:spcAft>
            </a:pPr>
            <a:r>
              <a:rPr lang="en-US" sz="1400" i="1" dirty="0" smtClean="0">
                <a:solidFill>
                  <a:prstClr val="black"/>
                </a:solidFill>
                <a:latin typeface="Arial" panose="020B0604020202020204" pitchFamily="34" charset="0"/>
                <a:cs typeface="Arial" panose="020B0604020202020204" pitchFamily="34" charset="0"/>
              </a:rPr>
              <a:t>side</a:t>
            </a:r>
            <a:endParaRPr lang="en-US" sz="1400" i="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3868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rotWithShape="1">
          <a:blip r:embed="rId2">
            <a:extLst>
              <a:ext uri="{28A0092B-C50C-407E-A947-70E740481C1C}">
                <a14:useLocalDpi xmlns:a14="http://schemas.microsoft.com/office/drawing/2010/main" val="0"/>
              </a:ext>
            </a:extLst>
          </a:blip>
          <a:srcRect l="2958" r="7324"/>
          <a:stretch/>
        </p:blipFill>
        <p:spPr>
          <a:xfrm>
            <a:off x="4716016" y="1385099"/>
            <a:ext cx="4392488" cy="3620160"/>
          </a:xfrm>
          <a:prstGeom prst="rect">
            <a:avLst/>
          </a:prstGeom>
        </p:spPr>
      </p:pic>
      <p:sp>
        <p:nvSpPr>
          <p:cNvPr id="2" name="Title 1"/>
          <p:cNvSpPr>
            <a:spLocks noGrp="1"/>
          </p:cNvSpPr>
          <p:nvPr>
            <p:ph type="title"/>
          </p:nvPr>
        </p:nvSpPr>
        <p:spPr>
          <a:xfrm>
            <a:off x="381000" y="274638"/>
            <a:ext cx="8583488" cy="922337"/>
          </a:xfrm>
        </p:spPr>
        <p:txBody>
          <a:bodyPr/>
          <a:lstStyle/>
          <a:p>
            <a:r>
              <a:rPr lang="en-US" b="1" dirty="0" smtClean="0"/>
              <a:t>Comparisons of particle deposition in the nasal cavity</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26</a:t>
            </a:fld>
            <a:endParaRPr lang="en-AU"/>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7" y="1340768"/>
            <a:ext cx="4680519" cy="3794175"/>
          </a:xfrm>
          <a:prstGeom prst="rect">
            <a:avLst/>
          </a:prstGeom>
        </p:spPr>
      </p:pic>
      <p:sp>
        <p:nvSpPr>
          <p:cNvPr id="45" name="TextBox 44"/>
          <p:cNvSpPr txBox="1"/>
          <p:nvPr/>
        </p:nvSpPr>
        <p:spPr>
          <a:xfrm>
            <a:off x="35496" y="5733256"/>
            <a:ext cx="9073007" cy="738664"/>
          </a:xfrm>
          <a:prstGeom prst="rect">
            <a:avLst/>
          </a:prstGeom>
          <a:noFill/>
          <a:ln w="12700">
            <a:solidFill>
              <a:schemeClr val="tx1"/>
            </a:solidFill>
          </a:ln>
        </p:spPr>
        <p:txBody>
          <a:bodyPr wrap="square" rtlCol="0">
            <a:spAutoFit/>
          </a:bodyPr>
          <a:lstStyle/>
          <a:p>
            <a:r>
              <a:rPr lang="en-US" sz="1800" b="1" dirty="0" smtClean="0">
                <a:solidFill>
                  <a:schemeClr val="tx1"/>
                </a:solidFill>
              </a:rPr>
              <a:t>Paper publication:</a:t>
            </a:r>
            <a:endParaRPr lang="en-AU" sz="1800" b="1" dirty="0" smtClean="0">
              <a:solidFill>
                <a:schemeClr val="tx1"/>
              </a:solidFill>
            </a:endParaRPr>
          </a:p>
          <a:p>
            <a:r>
              <a:rPr lang="en-AU" sz="1200" b="1" i="1" dirty="0">
                <a:solidFill>
                  <a:srgbClr val="FF0000"/>
                </a:solidFill>
              </a:rPr>
              <a:t>SHANG, Y. D., </a:t>
            </a:r>
            <a:r>
              <a:rPr lang="en-AU" sz="1200" dirty="0">
                <a:solidFill>
                  <a:schemeClr val="tx1"/>
                </a:solidFill>
              </a:rPr>
              <a:t>INTHAVONG, K. &amp; TU, J. Y. 2015. Detailed micro-particle deposition patterns in the human nasal cavity influenced by the breathing zone. Computers &amp; Fluids, 114, 141-150.</a:t>
            </a:r>
          </a:p>
        </p:txBody>
      </p:sp>
      <p:sp>
        <p:nvSpPr>
          <p:cNvPr id="9" name="TextBox 8"/>
          <p:cNvSpPr txBox="1"/>
          <p:nvPr/>
        </p:nvSpPr>
        <p:spPr>
          <a:xfrm>
            <a:off x="35496" y="5228923"/>
            <a:ext cx="4655442"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Comparison of 10 µm particle deposition patterns</a:t>
            </a:r>
            <a:endParaRPr lang="en-US" sz="1600" dirty="0">
              <a:solidFill>
                <a:prstClr val="black"/>
              </a:solidFill>
              <a:latin typeface="Arial" panose="020B0604020202020204" pitchFamily="34" charset="0"/>
              <a:cs typeface="Arial" panose="020B0604020202020204" pitchFamily="34" charset="0"/>
            </a:endParaRPr>
          </a:p>
        </p:txBody>
      </p:sp>
      <p:sp>
        <p:nvSpPr>
          <p:cNvPr id="10" name="TextBox 9"/>
          <p:cNvSpPr txBox="1"/>
          <p:nvPr/>
        </p:nvSpPr>
        <p:spPr>
          <a:xfrm>
            <a:off x="5436096" y="5076870"/>
            <a:ext cx="3329758" cy="584775"/>
          </a:xfrm>
          <a:prstGeom prst="rect">
            <a:avLst/>
          </a:prstGeom>
          <a:noFill/>
        </p:spPr>
        <p:txBody>
          <a:bodyPr wrap="none" rtlCol="0">
            <a:spAutoFit/>
          </a:bodyPr>
          <a:lstStyle/>
          <a:p>
            <a:pPr algn="ct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Comparison of</a:t>
            </a:r>
          </a:p>
          <a:p>
            <a:pPr algn="ct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deposition fractions against inertial</a:t>
            </a:r>
            <a:endParaRPr lang="en-US" sz="1600" dirty="0">
              <a:solidFill>
                <a:prstClr val="black"/>
              </a:solidFill>
              <a:latin typeface="Arial" panose="020B0604020202020204" pitchFamily="34" charset="0"/>
              <a:cs typeface="Arial" panose="020B0604020202020204" pitchFamily="34" charset="0"/>
            </a:endParaRPr>
          </a:p>
        </p:txBody>
      </p:sp>
      <p:sp>
        <p:nvSpPr>
          <p:cNvPr id="11" name="Oval 10"/>
          <p:cNvSpPr/>
          <p:nvPr/>
        </p:nvSpPr>
        <p:spPr bwMode="auto">
          <a:xfrm>
            <a:off x="12452" y="4509120"/>
            <a:ext cx="455092" cy="405740"/>
          </a:xfrm>
          <a:prstGeom prst="ellipse">
            <a:avLst/>
          </a:prstGeom>
          <a:noFill/>
          <a:ln w="25400" cap="flat" cmpd="sng" algn="ctr">
            <a:solidFill>
              <a:srgbClr val="FF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12" name="Oval 11"/>
          <p:cNvSpPr/>
          <p:nvPr/>
        </p:nvSpPr>
        <p:spPr bwMode="auto">
          <a:xfrm>
            <a:off x="1457603" y="4492285"/>
            <a:ext cx="455092" cy="405740"/>
          </a:xfrm>
          <a:prstGeom prst="ellipse">
            <a:avLst/>
          </a:prstGeom>
          <a:noFill/>
          <a:ln w="25400" cap="flat" cmpd="sng" algn="ctr">
            <a:solidFill>
              <a:srgbClr val="FF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Tree>
    <p:extLst>
      <p:ext uri="{BB962C8B-B14F-4D97-AF65-F5344CB8AC3E}">
        <p14:creationId xmlns:p14="http://schemas.microsoft.com/office/powerpoint/2010/main" val="353677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fltVal val="0"/>
                                          </p:val>
                                        </p:tav>
                                        <p:tav tm="100000">
                                          <p:val>
                                            <p:strVal val="#ppt_w"/>
                                          </p:val>
                                        </p:tav>
                                      </p:tavLst>
                                    </p:anim>
                                    <p:anim calcmode="lin" valueType="num">
                                      <p:cBhvr>
                                        <p:cTn id="8" dur="1000" fill="hold"/>
                                        <p:tgtEl>
                                          <p:spTgt spid="45"/>
                                        </p:tgtEl>
                                        <p:attrNameLst>
                                          <p:attrName>ppt_h</p:attrName>
                                        </p:attrNameLst>
                                      </p:cBhvr>
                                      <p:tavLst>
                                        <p:tav tm="0">
                                          <p:val>
                                            <p:fltVal val="0"/>
                                          </p:val>
                                        </p:tav>
                                        <p:tav tm="100000">
                                          <p:val>
                                            <p:strVal val="#ppt_h"/>
                                          </p:val>
                                        </p:tav>
                                      </p:tavLst>
                                    </p:anim>
                                    <p:anim calcmode="lin" valueType="num">
                                      <p:cBhvr>
                                        <p:cTn id="9" dur="1000" fill="hold"/>
                                        <p:tgtEl>
                                          <p:spTgt spid="45"/>
                                        </p:tgtEl>
                                        <p:attrNameLst>
                                          <p:attrName>style.rotation</p:attrName>
                                        </p:attrNameLst>
                                      </p:cBhvr>
                                      <p:tavLst>
                                        <p:tav tm="0">
                                          <p:val>
                                            <p:fltVal val="90"/>
                                          </p:val>
                                        </p:tav>
                                        <p:tav tm="100000">
                                          <p:val>
                                            <p:fltVal val="0"/>
                                          </p:val>
                                        </p:tav>
                                      </p:tavLst>
                                    </p:anim>
                                    <p:animEffect transition="in" filter="fade">
                                      <p:cBhvr>
                                        <p:cTn id="1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2896"/>
            <a:ext cx="9144000" cy="922337"/>
          </a:xfrm>
        </p:spPr>
        <p:txBody>
          <a:bodyPr/>
          <a:lstStyle/>
          <a:p>
            <a:pPr algn="ctr"/>
            <a:r>
              <a:rPr lang="en-US" sz="3600" b="1" dirty="0" smtClean="0"/>
              <a:t>Part 4:</a:t>
            </a:r>
            <a:br>
              <a:rPr lang="en-US" sz="3600" b="1" dirty="0" smtClean="0"/>
            </a:br>
            <a:r>
              <a:rPr lang="en-AU" sz="3600" b="1" dirty="0"/>
              <a:t>Comparative deposition study between human and rat</a:t>
            </a:r>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27</a:t>
            </a:fld>
            <a:endParaRPr lang="en-AU"/>
          </a:p>
        </p:txBody>
      </p:sp>
    </p:spTree>
    <p:extLst>
      <p:ext uri="{BB962C8B-B14F-4D97-AF65-F5344CB8AC3E}">
        <p14:creationId xmlns:p14="http://schemas.microsoft.com/office/powerpoint/2010/main" val="2603426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Comparison of human and rat nasal cavities</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28</a:t>
            </a:fld>
            <a:endParaRPr lang="en-AU"/>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54056"/>
          <a:stretch/>
        </p:blipFill>
        <p:spPr>
          <a:xfrm>
            <a:off x="107504" y="1196975"/>
            <a:ext cx="8631040" cy="3036931"/>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732822328"/>
              </p:ext>
            </p:extLst>
          </p:nvPr>
        </p:nvGraphicFramePr>
        <p:xfrm>
          <a:off x="107502" y="5124028"/>
          <a:ext cx="8856985" cy="1135380"/>
        </p:xfrm>
        <a:graphic>
          <a:graphicData uri="http://schemas.openxmlformats.org/drawingml/2006/table">
            <a:tbl>
              <a:tblPr/>
              <a:tblGrid>
                <a:gridCol w="1771397"/>
                <a:gridCol w="1771397"/>
                <a:gridCol w="1771397"/>
                <a:gridCol w="1771397"/>
                <a:gridCol w="1771397"/>
              </a:tblGrid>
              <a:tr h="219075">
                <a:tc>
                  <a:txBody>
                    <a:bodyPr/>
                    <a:lstStyle/>
                    <a:p>
                      <a:pPr algn="ctr" fontAlgn="ctr"/>
                      <a:r>
                        <a:rPr lang="en-AU" sz="18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800" b="0" i="0" u="none" strike="noStrike">
                          <a:solidFill>
                            <a:srgbClr val="000000"/>
                          </a:solidFill>
                          <a:effectLst/>
                          <a:latin typeface="Calibri" panose="020F0502020204030204" pitchFamily="34" charset="0"/>
                        </a:rPr>
                        <a:t>Length (cm)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800" b="0" i="0" u="none" strike="noStrike">
                          <a:solidFill>
                            <a:srgbClr val="000000"/>
                          </a:solidFill>
                          <a:effectLst/>
                          <a:latin typeface="Calibri" panose="020F0502020204030204" pitchFamily="34" charset="0"/>
                        </a:rPr>
                        <a:t>Area (cm</a:t>
                      </a:r>
                      <a:r>
                        <a:rPr lang="en-AU" sz="1800" b="0" i="0" u="none" strike="noStrike" baseline="30000">
                          <a:solidFill>
                            <a:srgbClr val="000000"/>
                          </a:solidFill>
                          <a:effectLst/>
                          <a:latin typeface="Calibri" panose="020F0502020204030204" pitchFamily="34" charset="0"/>
                        </a:rPr>
                        <a:t>2</a:t>
                      </a:r>
                      <a:r>
                        <a:rPr lang="en-AU" sz="1800" b="0" i="0" u="none" strike="noStrike">
                          <a:solidFill>
                            <a:srgbClr val="000000"/>
                          </a:solidFill>
                          <a:effectLst/>
                          <a:latin typeface="Calibri" panose="020F0502020204030204" pitchFamily="34" charset="0"/>
                        </a:rPr>
                        <a: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800" b="0" i="0" u="none" strike="noStrike">
                          <a:solidFill>
                            <a:srgbClr val="000000"/>
                          </a:solidFill>
                          <a:effectLst/>
                          <a:latin typeface="Calibri" panose="020F0502020204030204" pitchFamily="34" charset="0"/>
                        </a:rPr>
                        <a:t>Volume (cm</a:t>
                      </a:r>
                      <a:r>
                        <a:rPr lang="en-AU" sz="1800" b="0" i="0" u="none" strike="noStrike" baseline="30000">
                          <a:solidFill>
                            <a:srgbClr val="000000"/>
                          </a:solidFill>
                          <a:effectLst/>
                          <a:latin typeface="Calibri" panose="020F0502020204030204" pitchFamily="34" charset="0"/>
                        </a:rPr>
                        <a:t>3</a:t>
                      </a:r>
                      <a:r>
                        <a:rPr lang="en-AU" sz="1800" b="0" i="0" u="none" strike="noStrike">
                          <a:solidFill>
                            <a:srgbClr val="000000"/>
                          </a:solidFill>
                          <a:effectLst/>
                          <a:latin typeface="Calibri" panose="020F0502020204030204" pitchFamily="34" charset="0"/>
                        </a:rPr>
                        <a: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800" b="0" i="0" u="none" strike="noStrike" dirty="0">
                          <a:solidFill>
                            <a:srgbClr val="000000"/>
                          </a:solidFill>
                          <a:effectLst/>
                          <a:latin typeface="Calibri" panose="020F0502020204030204" pitchFamily="34" charset="0"/>
                        </a:rPr>
                        <a:t>Olfactory </a:t>
                      </a:r>
                      <a:r>
                        <a:rPr lang="en-AU" sz="1800" b="0" i="0" u="none" strike="noStrike" dirty="0" smtClean="0">
                          <a:solidFill>
                            <a:srgbClr val="000000"/>
                          </a:solidFill>
                          <a:effectLst/>
                          <a:latin typeface="Calibri" panose="020F0502020204030204" pitchFamily="34" charset="0"/>
                        </a:rPr>
                        <a:t>area (%)</a:t>
                      </a:r>
                      <a:endParaRPr lang="en-AU" sz="1800" b="0" i="0" u="none" strike="noStrike" dirty="0">
                        <a:solidFill>
                          <a:srgbClr val="000000"/>
                        </a:solidFill>
                        <a:effectLst/>
                        <a:latin typeface="Calibri" panose="020F050202020403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ctr"/>
                      <a:r>
                        <a:rPr lang="en-AU" sz="1800" b="0" i="0" u="none" strike="noStrike">
                          <a:solidFill>
                            <a:srgbClr val="000000"/>
                          </a:solidFill>
                          <a:effectLst/>
                          <a:latin typeface="Calibri" panose="020F0502020204030204" pitchFamily="34" charset="0"/>
                        </a:rPr>
                        <a:t>Human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AU" sz="1800" b="0" i="0" u="none" strike="noStrike" dirty="0">
                          <a:solidFill>
                            <a:srgbClr val="000000"/>
                          </a:solidFill>
                          <a:effectLst/>
                          <a:latin typeface="Calibri" panose="020F0502020204030204" pitchFamily="34" charset="0"/>
                        </a:rPr>
                        <a:t>9.8</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AU" sz="1800" b="0" i="0" u="none" strike="noStrike">
                          <a:solidFill>
                            <a:srgbClr val="000000"/>
                          </a:solidFill>
                          <a:effectLst/>
                          <a:latin typeface="Calibri" panose="020F0502020204030204" pitchFamily="34" charset="0"/>
                        </a:rPr>
                        <a:t>200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AU" sz="1800" b="0" i="0" u="none" strike="noStrike">
                          <a:solidFill>
                            <a:srgbClr val="000000"/>
                          </a:solidFill>
                          <a:effectLst/>
                          <a:latin typeface="Calibri" panose="020F0502020204030204" pitchFamily="34" charset="0"/>
                        </a:rPr>
                        <a:t>25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AU" sz="1800" b="0" i="0" u="none" strike="noStrike">
                          <a:solidFill>
                            <a:srgbClr val="000000"/>
                          </a:solidFill>
                          <a:effectLst/>
                          <a:latin typeface="Calibri" panose="020F0502020204030204" pitchFamily="34" charset="0"/>
                        </a:rPr>
                        <a:t>10</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90500">
                <a:tc>
                  <a:txBody>
                    <a:bodyPr/>
                    <a:lstStyle/>
                    <a:p>
                      <a:pPr algn="ctr" fontAlgn="ctr"/>
                      <a:r>
                        <a:rPr lang="en-AU" sz="1800" b="0" i="0" u="none" strike="noStrike">
                          <a:solidFill>
                            <a:srgbClr val="000000"/>
                          </a:solidFill>
                          <a:effectLst/>
                          <a:latin typeface="Calibri" panose="020F0502020204030204" pitchFamily="34" charset="0"/>
                        </a:rPr>
                        <a:t>Rat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AU" sz="1800" b="0" i="0" u="none" strike="noStrike">
                          <a:solidFill>
                            <a:srgbClr val="000000"/>
                          </a:solidFill>
                          <a:effectLst/>
                          <a:latin typeface="Calibri" panose="020F0502020204030204" pitchFamily="34" charset="0"/>
                        </a:rPr>
                        <a:t>3.6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AU" sz="1800" b="0" i="0" u="none" strike="noStrike">
                          <a:solidFill>
                            <a:srgbClr val="000000"/>
                          </a:solidFill>
                          <a:effectLst/>
                          <a:latin typeface="Calibri" panose="020F0502020204030204" pitchFamily="34" charset="0"/>
                        </a:rPr>
                        <a:t>23</a:t>
                      </a:r>
                    </a:p>
                  </a:txBody>
                  <a:tcPr marL="9525" marR="9525" marT="9525" marB="0" anchor="ctr">
                    <a:lnL>
                      <a:noFill/>
                    </a:lnL>
                    <a:lnR>
                      <a:noFill/>
                    </a:lnR>
                    <a:lnT>
                      <a:noFill/>
                    </a:lnT>
                    <a:lnB>
                      <a:noFill/>
                    </a:lnB>
                  </a:tcPr>
                </a:tc>
                <a:tc>
                  <a:txBody>
                    <a:bodyPr/>
                    <a:lstStyle/>
                    <a:p>
                      <a:pPr algn="ctr" fontAlgn="ctr"/>
                      <a:r>
                        <a:rPr lang="en-AU" sz="1800" b="0" i="0" u="none" strike="noStrike">
                          <a:solidFill>
                            <a:srgbClr val="000000"/>
                          </a:solidFill>
                          <a:effectLst/>
                          <a:latin typeface="Calibri" panose="020F0502020204030204" pitchFamily="34" charset="0"/>
                        </a:rPr>
                        <a:t>0.65</a:t>
                      </a:r>
                    </a:p>
                  </a:txBody>
                  <a:tcPr marL="9525" marR="9525" marT="9525" marB="0" anchor="ctr">
                    <a:lnL>
                      <a:noFill/>
                    </a:lnL>
                    <a:lnR>
                      <a:noFill/>
                    </a:lnR>
                    <a:lnT>
                      <a:noFill/>
                    </a:lnT>
                    <a:lnB>
                      <a:noFill/>
                    </a:lnB>
                  </a:tcPr>
                </a:tc>
                <a:tc>
                  <a:txBody>
                    <a:bodyPr/>
                    <a:lstStyle/>
                    <a:p>
                      <a:pPr algn="ctr" fontAlgn="ctr"/>
                      <a:r>
                        <a:rPr lang="en-AU" sz="1800" b="0" i="0" u="none" strike="noStrike">
                          <a:solidFill>
                            <a:srgbClr val="000000"/>
                          </a:solidFill>
                          <a:effectLst/>
                          <a:latin typeface="Calibri" panose="020F0502020204030204" pitchFamily="34" charset="0"/>
                        </a:rPr>
                        <a:t>56</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190500">
                <a:tc>
                  <a:txBody>
                    <a:bodyPr/>
                    <a:lstStyle/>
                    <a:p>
                      <a:pPr algn="ctr" fontAlgn="ctr"/>
                      <a:r>
                        <a:rPr lang="en-AU" sz="1800" b="0" i="0" u="none" strike="noStrike">
                          <a:solidFill>
                            <a:srgbClr val="000000"/>
                          </a:solidFill>
                          <a:effectLst/>
                          <a:latin typeface="Calibri" panose="020F0502020204030204" pitchFamily="34" charset="0"/>
                        </a:rPr>
                        <a:t>Human/Rat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AU" sz="1800" b="0" i="0" u="none" strike="noStrike">
                          <a:solidFill>
                            <a:srgbClr val="000000"/>
                          </a:solidFill>
                          <a:effectLst/>
                          <a:latin typeface="Calibri" panose="020F0502020204030204" pitchFamily="34" charset="0"/>
                        </a:rPr>
                        <a:t>2.7</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AU" sz="1800" b="0" i="0" u="none" strike="noStrike">
                          <a:solidFill>
                            <a:srgbClr val="000000"/>
                          </a:solidFill>
                          <a:effectLst/>
                          <a:latin typeface="Calibri" panose="020F0502020204030204" pitchFamily="34" charset="0"/>
                        </a:rPr>
                        <a:t>8.7</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AU" sz="1800" b="0" i="0" u="none" strike="noStrike">
                          <a:solidFill>
                            <a:srgbClr val="000000"/>
                          </a:solidFill>
                          <a:effectLst/>
                          <a:latin typeface="Calibri" panose="020F0502020204030204" pitchFamily="34" charset="0"/>
                        </a:rPr>
                        <a:t>38.5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AU" sz="1800" b="0" i="0" u="none" strike="noStrike" dirty="0">
                          <a:solidFill>
                            <a:srgbClr val="000000"/>
                          </a:solidFill>
                          <a:effectLst/>
                          <a:latin typeface="Calibri" panose="020F0502020204030204" pitchFamily="34" charset="0"/>
                        </a:rPr>
                        <a:t>1/5.6</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cxnSp>
        <p:nvCxnSpPr>
          <p:cNvPr id="8" name="Straight Connector 7"/>
          <p:cNvCxnSpPr/>
          <p:nvPr/>
        </p:nvCxnSpPr>
        <p:spPr bwMode="auto">
          <a:xfrm flipH="1">
            <a:off x="899592" y="4511361"/>
            <a:ext cx="1296144"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2195736" y="4367345"/>
            <a:ext cx="0" cy="13958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899592" y="4367345"/>
            <a:ext cx="0" cy="13958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1175607" y="4530606"/>
            <a:ext cx="744114"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10 cm</a:t>
            </a:r>
            <a:endParaRPr lang="en-US" sz="1600" dirty="0">
              <a:solidFill>
                <a:prstClr val="black"/>
              </a:solidFill>
              <a:latin typeface="Arial" panose="020B0604020202020204" pitchFamily="34" charset="0"/>
              <a:cs typeface="Arial" panose="020B0604020202020204" pitchFamily="34" charset="0"/>
            </a:endParaRPr>
          </a:p>
        </p:txBody>
      </p:sp>
      <p:cxnSp>
        <p:nvCxnSpPr>
          <p:cNvPr id="17" name="Straight Connector 16"/>
          <p:cNvCxnSpPr/>
          <p:nvPr/>
        </p:nvCxnSpPr>
        <p:spPr bwMode="auto">
          <a:xfrm flipH="1">
            <a:off x="4644008" y="4504686"/>
            <a:ext cx="648072" cy="4434"/>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5292080" y="4365104"/>
            <a:ext cx="0" cy="13958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4644008" y="4365104"/>
            <a:ext cx="0" cy="13958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4589771" y="4528365"/>
            <a:ext cx="630301"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1 cm</a:t>
            </a:r>
            <a:endParaRPr lang="en-US" sz="16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9572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Comparisons of airflow patterns</a:t>
            </a:r>
            <a:endParaRPr lang="en-AU" b="1" dirty="0"/>
          </a:p>
        </p:txBody>
      </p:sp>
      <p:sp>
        <p:nvSpPr>
          <p:cNvPr id="7" name="Content Placeholder 6"/>
          <p:cNvSpPr>
            <a:spLocks noGrp="1"/>
          </p:cNvSpPr>
          <p:nvPr>
            <p:ph idx="1"/>
          </p:nvPr>
        </p:nvSpPr>
        <p:spPr>
          <a:xfrm>
            <a:off x="35496" y="1011585"/>
            <a:ext cx="4176464" cy="5225727"/>
          </a:xfrm>
        </p:spPr>
        <p:txBody>
          <a:bodyPr/>
          <a:lstStyle/>
          <a:p>
            <a:r>
              <a:rPr lang="en-US" sz="2400" b="1" dirty="0" smtClean="0"/>
              <a:t>Similarities</a:t>
            </a:r>
          </a:p>
          <a:p>
            <a:pPr>
              <a:buFont typeface="Wingdings" panose="05000000000000000000" pitchFamily="2" charset="2"/>
              <a:buChar char="Ø"/>
            </a:pPr>
            <a:r>
              <a:rPr lang="en-US" i="1" dirty="0" smtClean="0"/>
              <a:t>Small breathing regions</a:t>
            </a:r>
          </a:p>
          <a:p>
            <a:pPr>
              <a:buFont typeface="Wingdings" panose="05000000000000000000" pitchFamily="2" charset="2"/>
              <a:buChar char="Ø"/>
            </a:pPr>
            <a:r>
              <a:rPr lang="en-US" i="1" dirty="0" smtClean="0"/>
              <a:t>Flow acceleration at nostril</a:t>
            </a:r>
          </a:p>
          <a:p>
            <a:pPr>
              <a:buFont typeface="Wingdings" panose="05000000000000000000" pitchFamily="2" charset="2"/>
              <a:buChar char="Ø"/>
            </a:pPr>
            <a:r>
              <a:rPr lang="en-US" i="1" dirty="0" smtClean="0"/>
              <a:t>Flow recirculation in olfactory regions</a:t>
            </a:r>
          </a:p>
          <a:p>
            <a:pPr marL="0" indent="0">
              <a:buNone/>
            </a:pPr>
            <a:endParaRPr lang="en-US" dirty="0" smtClean="0"/>
          </a:p>
          <a:p>
            <a:r>
              <a:rPr lang="en-US" sz="2400" b="1" dirty="0" smtClean="0"/>
              <a:t>Differences</a:t>
            </a:r>
          </a:p>
          <a:p>
            <a:pPr>
              <a:buFont typeface="Wingdings" panose="05000000000000000000" pitchFamily="2" charset="2"/>
              <a:buChar char="Ø"/>
            </a:pPr>
            <a:r>
              <a:rPr lang="en-US" i="1" dirty="0" smtClean="0"/>
              <a:t>Two filtering bends in rat’s vestibule</a:t>
            </a:r>
          </a:p>
          <a:p>
            <a:pPr>
              <a:buFont typeface="Wingdings" panose="05000000000000000000" pitchFamily="2" charset="2"/>
              <a:buChar char="Ø"/>
            </a:pPr>
            <a:r>
              <a:rPr lang="en-US" i="1" dirty="0" smtClean="0"/>
              <a:t>Higher air velocity in rat’s nasal cavity</a:t>
            </a:r>
          </a:p>
          <a:p>
            <a:pPr>
              <a:buFont typeface="Wingdings" panose="05000000000000000000" pitchFamily="2" charset="2"/>
              <a:buChar char="Ø"/>
            </a:pPr>
            <a:r>
              <a:rPr lang="en-US" i="1" dirty="0" smtClean="0"/>
              <a:t>Rat’s olfactory region is more complicated</a:t>
            </a:r>
          </a:p>
          <a:p>
            <a:pPr>
              <a:buFont typeface="Wingdings" panose="05000000000000000000" pitchFamily="2" charset="2"/>
              <a:buChar char="Ø"/>
            </a:pPr>
            <a:r>
              <a:rPr lang="en-US" i="1" dirty="0" smtClean="0"/>
              <a:t>Fewer air entering into rat’s olfactory region</a:t>
            </a:r>
            <a:endParaRPr lang="en-AU" i="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29</a:t>
            </a:fld>
            <a:endParaRPr lang="en-AU"/>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3968" y="763788"/>
            <a:ext cx="4824536" cy="5734171"/>
          </a:xfrm>
          <a:prstGeom prst="rect">
            <a:avLst/>
          </a:prstGeom>
        </p:spPr>
      </p:pic>
    </p:spTree>
    <p:extLst>
      <p:ext uri="{BB962C8B-B14F-4D97-AF65-F5344CB8AC3E}">
        <p14:creationId xmlns:p14="http://schemas.microsoft.com/office/powerpoint/2010/main" val="2651548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AU" dirty="0"/>
              <a:t>RMIT University©2008</a:t>
            </a:r>
          </a:p>
        </p:txBody>
      </p:sp>
      <p:sp>
        <p:nvSpPr>
          <p:cNvPr id="5" name="Footer Placeholder 4"/>
          <p:cNvSpPr>
            <a:spLocks noGrp="1"/>
          </p:cNvSpPr>
          <p:nvPr>
            <p:ph type="ftr" sz="quarter" idx="11"/>
          </p:nvPr>
        </p:nvSpPr>
        <p:spPr/>
        <p:txBody>
          <a:bodyPr/>
          <a:lstStyle/>
          <a:p>
            <a:r>
              <a:rPr lang="en-AU" dirty="0"/>
              <a:t>Science, Engineering &amp; Health</a:t>
            </a:r>
          </a:p>
        </p:txBody>
      </p:sp>
      <p:sp>
        <p:nvSpPr>
          <p:cNvPr id="6" name="Slide Number Placeholder 5"/>
          <p:cNvSpPr>
            <a:spLocks noGrp="1"/>
          </p:cNvSpPr>
          <p:nvPr>
            <p:ph type="sldNum" sz="quarter" idx="12"/>
          </p:nvPr>
        </p:nvSpPr>
        <p:spPr/>
        <p:txBody>
          <a:bodyPr/>
          <a:lstStyle/>
          <a:p>
            <a:fld id="{5CC326A9-A5B9-4955-80F1-78C5B8252633}" type="slidenum">
              <a:rPr lang="en-AU"/>
              <a:pPr/>
              <a:t>3</a:t>
            </a:fld>
            <a:endParaRPr lang="en-AU" dirty="0"/>
          </a:p>
        </p:txBody>
      </p:sp>
      <p:sp>
        <p:nvSpPr>
          <p:cNvPr id="77826" name="Rectangle 2"/>
          <p:cNvSpPr>
            <a:spLocks noGrp="1" noChangeArrowheads="1"/>
          </p:cNvSpPr>
          <p:nvPr>
            <p:ph type="title"/>
          </p:nvPr>
        </p:nvSpPr>
        <p:spPr/>
        <p:txBody>
          <a:bodyPr/>
          <a:lstStyle/>
          <a:p>
            <a:r>
              <a:rPr lang="en-AU" b="1" dirty="0"/>
              <a:t>A</a:t>
            </a:r>
            <a:r>
              <a:rPr lang="en-AU" b="1" dirty="0" smtClean="0"/>
              <a:t>ir pollution</a:t>
            </a:r>
            <a:endParaRPr lang="en-AU" b="1" dirty="0"/>
          </a:p>
        </p:txBody>
      </p:sp>
      <p:sp>
        <p:nvSpPr>
          <p:cNvPr id="77827" name="Rectangle 3"/>
          <p:cNvSpPr>
            <a:spLocks noGrp="1" noChangeArrowheads="1"/>
          </p:cNvSpPr>
          <p:nvPr>
            <p:ph type="body" idx="1"/>
          </p:nvPr>
        </p:nvSpPr>
        <p:spPr>
          <a:xfrm>
            <a:off x="230832" y="980728"/>
            <a:ext cx="8229600" cy="4865687"/>
          </a:xfrm>
        </p:spPr>
        <p:txBody>
          <a:bodyPr/>
          <a:lstStyle/>
          <a:p>
            <a:pPr>
              <a:spcBef>
                <a:spcPts val="1400"/>
              </a:spcBef>
              <a:spcAft>
                <a:spcPts val="1400"/>
              </a:spcAft>
            </a:pPr>
            <a:r>
              <a:rPr lang="en-US" b="1" dirty="0" smtClean="0">
                <a:solidFill>
                  <a:srgbClr val="FF0000"/>
                </a:solidFill>
              </a:rPr>
              <a:t>Seven million</a:t>
            </a:r>
            <a:r>
              <a:rPr lang="en-US" b="1" dirty="0" smtClean="0"/>
              <a:t> </a:t>
            </a:r>
            <a:r>
              <a:rPr lang="en-US" dirty="0" smtClean="0"/>
              <a:t>premature deaths annually </a:t>
            </a:r>
            <a:r>
              <a:rPr lang="en-US" sz="1400" i="1" dirty="0" smtClean="0"/>
              <a:t>–World Health </a:t>
            </a:r>
            <a:r>
              <a:rPr lang="en-US" sz="1400" i="1" dirty="0" err="1" smtClean="0"/>
              <a:t>Organisation</a:t>
            </a:r>
            <a:r>
              <a:rPr lang="en-US" sz="1400" i="1" dirty="0" smtClean="0"/>
              <a:t> (WHO) </a:t>
            </a:r>
            <a:r>
              <a:rPr lang="en-US" sz="1400" i="1" dirty="0"/>
              <a:t>2014</a:t>
            </a:r>
            <a:endParaRPr lang="en-AU" sz="1400" i="1" dirty="0"/>
          </a:p>
          <a:p>
            <a:pPr>
              <a:spcBef>
                <a:spcPts val="1400"/>
              </a:spcBef>
              <a:spcAft>
                <a:spcPts val="1400"/>
              </a:spcAft>
            </a:pPr>
            <a:r>
              <a:rPr lang="en-AU" b="1" dirty="0" smtClean="0">
                <a:solidFill>
                  <a:srgbClr val="FF0000"/>
                </a:solidFill>
              </a:rPr>
              <a:t>Six</a:t>
            </a:r>
            <a:r>
              <a:rPr lang="en-AU" dirty="0" smtClean="0"/>
              <a:t> most widespread </a:t>
            </a:r>
            <a:r>
              <a:rPr lang="en-AU" dirty="0"/>
              <a:t>air </a:t>
            </a:r>
            <a:r>
              <a:rPr lang="en-AU" dirty="0" smtClean="0"/>
              <a:t>pollutants </a:t>
            </a:r>
            <a:r>
              <a:rPr lang="en-US" sz="1400" i="1" dirty="0" smtClean="0"/>
              <a:t>–</a:t>
            </a:r>
            <a:r>
              <a:rPr lang="en-AU" sz="1400" i="1" dirty="0" smtClean="0"/>
              <a:t>Environmental </a:t>
            </a:r>
            <a:r>
              <a:rPr lang="en-AU" sz="1400" i="1" dirty="0"/>
              <a:t>Protection Agency (EPA) </a:t>
            </a:r>
            <a:r>
              <a:rPr lang="en-AU" sz="1400" i="1" dirty="0" smtClean="0"/>
              <a:t>Victoria</a:t>
            </a:r>
            <a:endParaRPr lang="en-AU" dirty="0" smtClean="0"/>
          </a:p>
          <a:p>
            <a:pPr>
              <a:spcBef>
                <a:spcPts val="1500"/>
              </a:spcBef>
              <a:spcAft>
                <a:spcPts val="1500"/>
              </a:spcAft>
              <a:buFont typeface="Wingdings" panose="05000000000000000000" pitchFamily="2" charset="2"/>
              <a:buChar char="Ø"/>
            </a:pPr>
            <a:r>
              <a:rPr lang="en-AU" dirty="0" smtClean="0"/>
              <a:t>    Carbon monoxide</a:t>
            </a:r>
          </a:p>
          <a:p>
            <a:pPr>
              <a:spcBef>
                <a:spcPts val="1500"/>
              </a:spcBef>
              <a:spcAft>
                <a:spcPts val="1500"/>
              </a:spcAft>
              <a:buFont typeface="Wingdings" panose="05000000000000000000" pitchFamily="2" charset="2"/>
              <a:buChar char="Ø"/>
            </a:pPr>
            <a:r>
              <a:rPr lang="en-AU" dirty="0" smtClean="0"/>
              <a:t>    Ozone</a:t>
            </a:r>
            <a:endParaRPr lang="en-AU" dirty="0"/>
          </a:p>
          <a:p>
            <a:pPr>
              <a:spcBef>
                <a:spcPts val="1500"/>
              </a:spcBef>
              <a:spcAft>
                <a:spcPts val="1500"/>
              </a:spcAft>
              <a:buFont typeface="Wingdings" panose="05000000000000000000" pitchFamily="2" charset="2"/>
              <a:buChar char="Ø"/>
            </a:pPr>
            <a:r>
              <a:rPr lang="en-AU" dirty="0" smtClean="0"/>
              <a:t>    Oxides </a:t>
            </a:r>
            <a:r>
              <a:rPr lang="en-AU" dirty="0"/>
              <a:t>of </a:t>
            </a:r>
            <a:r>
              <a:rPr lang="en-AU" dirty="0" smtClean="0"/>
              <a:t>nitrogen</a:t>
            </a:r>
          </a:p>
          <a:p>
            <a:pPr>
              <a:spcBef>
                <a:spcPts val="1500"/>
              </a:spcBef>
              <a:spcAft>
                <a:spcPts val="1500"/>
              </a:spcAft>
              <a:buFont typeface="Wingdings" panose="05000000000000000000" pitchFamily="2" charset="2"/>
              <a:buChar char="Ø"/>
            </a:pPr>
            <a:r>
              <a:rPr lang="en-AU" dirty="0" smtClean="0"/>
              <a:t>    </a:t>
            </a:r>
            <a:r>
              <a:rPr lang="en-AU" dirty="0" err="1" smtClean="0"/>
              <a:t>Sulfur</a:t>
            </a:r>
            <a:r>
              <a:rPr lang="en-AU" dirty="0" smtClean="0"/>
              <a:t> dioxide</a:t>
            </a:r>
          </a:p>
          <a:p>
            <a:pPr>
              <a:spcBef>
                <a:spcPts val="1500"/>
              </a:spcBef>
              <a:spcAft>
                <a:spcPts val="1500"/>
              </a:spcAft>
              <a:buFont typeface="Wingdings" panose="05000000000000000000" pitchFamily="2" charset="2"/>
              <a:buChar char="Ø"/>
            </a:pPr>
            <a:r>
              <a:rPr lang="en-AU" dirty="0" smtClean="0"/>
              <a:t>    Volatile </a:t>
            </a:r>
            <a:r>
              <a:rPr lang="en-AU" dirty="0"/>
              <a:t>organic </a:t>
            </a:r>
            <a:r>
              <a:rPr lang="en-AU" dirty="0" smtClean="0"/>
              <a:t>compounds</a:t>
            </a:r>
          </a:p>
          <a:p>
            <a:pPr>
              <a:spcBef>
                <a:spcPts val="1500"/>
              </a:spcBef>
              <a:spcAft>
                <a:spcPts val="400"/>
              </a:spcAft>
              <a:buFont typeface="Wingdings" panose="05000000000000000000" pitchFamily="2" charset="2"/>
              <a:buChar char="Ø"/>
            </a:pPr>
            <a:r>
              <a:rPr lang="en-AU" dirty="0" smtClean="0"/>
              <a:t>    Particulate matters</a:t>
            </a:r>
          </a:p>
          <a:p>
            <a:pPr marL="0" indent="0">
              <a:spcBef>
                <a:spcPts val="400"/>
              </a:spcBef>
              <a:spcAft>
                <a:spcPts val="400"/>
              </a:spcAft>
              <a:buNone/>
            </a:pPr>
            <a:r>
              <a:rPr lang="en-AU" dirty="0" smtClean="0"/>
              <a:t>       PM10 and PM2.5	 </a:t>
            </a:r>
          </a:p>
        </p:txBody>
      </p:sp>
      <p:sp>
        <p:nvSpPr>
          <p:cNvPr id="2" name="Right Brace 1"/>
          <p:cNvSpPr/>
          <p:nvPr/>
        </p:nvSpPr>
        <p:spPr bwMode="auto">
          <a:xfrm>
            <a:off x="4499992" y="2345945"/>
            <a:ext cx="432048" cy="2054425"/>
          </a:xfrm>
          <a:prstGeom prst="rightBrace">
            <a:avLst/>
          </a:prstGeom>
          <a:solidFill>
            <a:schemeClr val="bg1"/>
          </a:solidFill>
          <a:ln>
            <a:solidFill>
              <a:schemeClr val="tx1"/>
            </a:solid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8" name="Right Brace 7"/>
          <p:cNvSpPr/>
          <p:nvPr/>
        </p:nvSpPr>
        <p:spPr bwMode="auto">
          <a:xfrm>
            <a:off x="4499992" y="5018513"/>
            <a:ext cx="432048" cy="994391"/>
          </a:xfrm>
          <a:prstGeom prst="rightBrace">
            <a:avLst/>
          </a:prstGeom>
          <a:solidFill>
            <a:schemeClr val="bg1"/>
          </a:solidFill>
          <a:ln>
            <a:solidFill>
              <a:schemeClr val="tx1"/>
            </a:solid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3" name="TextBox 2"/>
          <p:cNvSpPr txBox="1"/>
          <p:nvPr/>
        </p:nvSpPr>
        <p:spPr>
          <a:xfrm rot="5400000">
            <a:off x="4458480" y="3030323"/>
            <a:ext cx="1141659" cy="338554"/>
          </a:xfrm>
          <a:prstGeom prst="rect">
            <a:avLst/>
          </a:prstGeom>
          <a:noFill/>
        </p:spPr>
        <p:txBody>
          <a:bodyPr wrap="none" rtlCol="0">
            <a:spAutoFit/>
          </a:bodyPr>
          <a:lstStyle/>
          <a:p>
            <a:r>
              <a:rPr lang="en-US" sz="1600" b="1" dirty="0" smtClean="0">
                <a:solidFill>
                  <a:schemeClr val="tx1"/>
                </a:solidFill>
              </a:rPr>
              <a:t>Nano size</a:t>
            </a:r>
            <a:endParaRPr lang="en-AU" sz="1600" b="1" dirty="0">
              <a:solidFill>
                <a:schemeClr val="tx1"/>
              </a:solidFill>
            </a:endParaRPr>
          </a:p>
        </p:txBody>
      </p:sp>
      <p:sp>
        <p:nvSpPr>
          <p:cNvPr id="10" name="TextBox 9"/>
          <p:cNvSpPr txBox="1"/>
          <p:nvPr/>
        </p:nvSpPr>
        <p:spPr>
          <a:xfrm rot="5400000">
            <a:off x="4444855" y="5339388"/>
            <a:ext cx="1178528" cy="338554"/>
          </a:xfrm>
          <a:prstGeom prst="rect">
            <a:avLst/>
          </a:prstGeom>
          <a:noFill/>
        </p:spPr>
        <p:txBody>
          <a:bodyPr wrap="none" rtlCol="0">
            <a:spAutoFit/>
          </a:bodyPr>
          <a:lstStyle/>
          <a:p>
            <a:r>
              <a:rPr lang="en-US" sz="1600" b="1" dirty="0" smtClean="0">
                <a:solidFill>
                  <a:schemeClr val="tx1"/>
                </a:solidFill>
              </a:rPr>
              <a:t>Micro size</a:t>
            </a:r>
            <a:endParaRPr lang="en-AU" sz="1600" b="1" dirty="0">
              <a:solidFill>
                <a:schemeClr val="tx1"/>
              </a:solidFill>
            </a:endParaRPr>
          </a:p>
        </p:txBody>
      </p:sp>
      <p:pic>
        <p:nvPicPr>
          <p:cNvPr id="1026" name="Picture 2" descr="http://www.discountfiresupplies.co.uk/blog/wp-content/uploads/2013/09/Carbon-monoxide-3D-ball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8721" y="2049522"/>
            <a:ext cx="975207" cy="731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toptenreviews.com/rev/misc/articles/7025/air-purifier-vs-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0294" y="2672324"/>
            <a:ext cx="745482" cy="8286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know-nox.biz/blog/wp-content/uploads/2013/06/NO-NO2-graphi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816" y="3226580"/>
            <a:ext cx="1450802" cy="92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01.i.aliimg.com/photo/v0/60085534807_1/SO2_gas_liquid_sulphur_dioxid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991" t="14647" r="3662" b="27297"/>
          <a:stretch/>
        </p:blipFill>
        <p:spPr bwMode="auto">
          <a:xfrm>
            <a:off x="2339752" y="4229714"/>
            <a:ext cx="863493" cy="567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greenremodelforum.com/grf/images/page/healthy-home/voc.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3857" y="4761848"/>
            <a:ext cx="814127" cy="5393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celsias.com/media/uploads/admin/burning-coal-carbon_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2960" y="5454082"/>
            <a:ext cx="1319000" cy="9272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l="13123" r="6644"/>
          <a:stretch/>
        </p:blipFill>
        <p:spPr>
          <a:xfrm>
            <a:off x="5292080" y="2154059"/>
            <a:ext cx="3728387" cy="3237290"/>
          </a:xfrm>
          <a:prstGeom prst="rect">
            <a:avLst/>
          </a:prstGeom>
          <a:ln>
            <a:solidFill>
              <a:schemeClr val="tx1"/>
            </a:solidFill>
          </a:ln>
        </p:spPr>
      </p:pic>
      <p:sp>
        <p:nvSpPr>
          <p:cNvPr id="9" name="TextBox 8"/>
          <p:cNvSpPr txBox="1"/>
          <p:nvPr/>
        </p:nvSpPr>
        <p:spPr>
          <a:xfrm>
            <a:off x="5292080" y="5413821"/>
            <a:ext cx="3786614" cy="307777"/>
          </a:xfrm>
          <a:prstGeom prst="rect">
            <a:avLst/>
          </a:prstGeom>
          <a:noFill/>
        </p:spPr>
        <p:txBody>
          <a:bodyPr wrap="none" rtlCol="0">
            <a:spAutoFit/>
          </a:bodyPr>
          <a:lstStyle/>
          <a:p>
            <a:r>
              <a:rPr lang="en-US" sz="1400" dirty="0" smtClean="0">
                <a:solidFill>
                  <a:schemeClr val="tx1"/>
                </a:solidFill>
              </a:rPr>
              <a:t>Size comparison of PM against hair and sand</a:t>
            </a:r>
            <a:endParaRPr lang="en-AU"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fade">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fade">
                                      <p:cBhvr>
                                        <p:cTn id="12" dur="500"/>
                                        <p:tgtEl>
                                          <p:spTgt spid="7782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7827">
                                            <p:txEl>
                                              <p:pRg st="2" end="2"/>
                                            </p:txEl>
                                          </p:spTgt>
                                        </p:tgtEl>
                                        <p:attrNameLst>
                                          <p:attrName>style.visibility</p:attrName>
                                        </p:attrNameLst>
                                      </p:cBhvr>
                                      <p:to>
                                        <p:strVal val="visible"/>
                                      </p:to>
                                    </p:set>
                                    <p:animEffect transition="in" filter="fade">
                                      <p:cBhvr>
                                        <p:cTn id="15" dur="500"/>
                                        <p:tgtEl>
                                          <p:spTgt spid="7782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7827">
                                            <p:txEl>
                                              <p:pRg st="3" end="3"/>
                                            </p:txEl>
                                          </p:spTgt>
                                        </p:tgtEl>
                                        <p:attrNameLst>
                                          <p:attrName>style.visibility</p:attrName>
                                        </p:attrNameLst>
                                      </p:cBhvr>
                                      <p:to>
                                        <p:strVal val="visible"/>
                                      </p:to>
                                    </p:set>
                                    <p:animEffect transition="in" filter="fade">
                                      <p:cBhvr>
                                        <p:cTn id="18" dur="500"/>
                                        <p:tgtEl>
                                          <p:spTgt spid="7782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7827">
                                            <p:txEl>
                                              <p:pRg st="4" end="4"/>
                                            </p:txEl>
                                          </p:spTgt>
                                        </p:tgtEl>
                                        <p:attrNameLst>
                                          <p:attrName>style.visibility</p:attrName>
                                        </p:attrNameLst>
                                      </p:cBhvr>
                                      <p:to>
                                        <p:strVal val="visible"/>
                                      </p:to>
                                    </p:set>
                                    <p:animEffect transition="in" filter="fade">
                                      <p:cBhvr>
                                        <p:cTn id="21" dur="500"/>
                                        <p:tgtEl>
                                          <p:spTgt spid="7782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7827">
                                            <p:txEl>
                                              <p:pRg st="5" end="5"/>
                                            </p:txEl>
                                          </p:spTgt>
                                        </p:tgtEl>
                                        <p:attrNameLst>
                                          <p:attrName>style.visibility</p:attrName>
                                        </p:attrNameLst>
                                      </p:cBhvr>
                                      <p:to>
                                        <p:strVal val="visible"/>
                                      </p:to>
                                    </p:set>
                                    <p:animEffect transition="in" filter="fade">
                                      <p:cBhvr>
                                        <p:cTn id="24" dur="500"/>
                                        <p:tgtEl>
                                          <p:spTgt spid="7782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7827">
                                            <p:txEl>
                                              <p:pRg st="6" end="6"/>
                                            </p:txEl>
                                          </p:spTgt>
                                        </p:tgtEl>
                                        <p:attrNameLst>
                                          <p:attrName>style.visibility</p:attrName>
                                        </p:attrNameLst>
                                      </p:cBhvr>
                                      <p:to>
                                        <p:strVal val="visible"/>
                                      </p:to>
                                    </p:set>
                                    <p:animEffect transition="in" filter="fade">
                                      <p:cBhvr>
                                        <p:cTn id="27" dur="500"/>
                                        <p:tgtEl>
                                          <p:spTgt spid="77827">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7827">
                                            <p:txEl>
                                              <p:pRg st="7" end="7"/>
                                            </p:txEl>
                                          </p:spTgt>
                                        </p:tgtEl>
                                        <p:attrNameLst>
                                          <p:attrName>style.visibility</p:attrName>
                                        </p:attrNameLst>
                                      </p:cBhvr>
                                      <p:to>
                                        <p:strVal val="visible"/>
                                      </p:to>
                                    </p:set>
                                    <p:animEffect transition="in" filter="fade">
                                      <p:cBhvr>
                                        <p:cTn id="30" dur="500"/>
                                        <p:tgtEl>
                                          <p:spTgt spid="77827">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7827">
                                            <p:txEl>
                                              <p:pRg st="8" end="8"/>
                                            </p:txEl>
                                          </p:spTgt>
                                        </p:tgtEl>
                                        <p:attrNameLst>
                                          <p:attrName>style.visibility</p:attrName>
                                        </p:attrNameLst>
                                      </p:cBhvr>
                                      <p:to>
                                        <p:strVal val="visible"/>
                                      </p:to>
                                    </p:set>
                                    <p:animEffect transition="in" filter="fade">
                                      <p:cBhvr>
                                        <p:cTn id="33" dur="500"/>
                                        <p:tgtEl>
                                          <p:spTgt spid="77827">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par>
                                <p:cTn id="40" presetID="10" presetClass="entr" presetSubtype="0" fill="hold" nodeType="withEffect">
                                  <p:stCondLst>
                                    <p:cond delay="0"/>
                                  </p:stCondLst>
                                  <p:childTnLst>
                                    <p:set>
                                      <p:cBhvr>
                                        <p:cTn id="41" dur="1" fill="hold">
                                          <p:stCondLst>
                                            <p:cond delay="0"/>
                                          </p:stCondLst>
                                        </p:cTn>
                                        <p:tgtEl>
                                          <p:spTgt spid="1030"/>
                                        </p:tgtEl>
                                        <p:attrNameLst>
                                          <p:attrName>style.visibility</p:attrName>
                                        </p:attrNameLst>
                                      </p:cBhvr>
                                      <p:to>
                                        <p:strVal val="visible"/>
                                      </p:to>
                                    </p:set>
                                    <p:animEffect transition="in" filter="fade">
                                      <p:cBhvr>
                                        <p:cTn id="42" dur="500"/>
                                        <p:tgtEl>
                                          <p:spTgt spid="1030"/>
                                        </p:tgtEl>
                                      </p:cBhvr>
                                    </p:animEffect>
                                  </p:childTnLst>
                                </p:cTn>
                              </p:par>
                              <p:par>
                                <p:cTn id="43" presetID="10" presetClass="entr" presetSubtype="0" fill="hold" nodeType="withEffect">
                                  <p:stCondLst>
                                    <p:cond delay="0"/>
                                  </p:stCondLst>
                                  <p:childTnLst>
                                    <p:set>
                                      <p:cBhvr>
                                        <p:cTn id="44" dur="1" fill="hold">
                                          <p:stCondLst>
                                            <p:cond delay="0"/>
                                          </p:stCondLst>
                                        </p:cTn>
                                        <p:tgtEl>
                                          <p:spTgt spid="1032"/>
                                        </p:tgtEl>
                                        <p:attrNameLst>
                                          <p:attrName>style.visibility</p:attrName>
                                        </p:attrNameLst>
                                      </p:cBhvr>
                                      <p:to>
                                        <p:strVal val="visible"/>
                                      </p:to>
                                    </p:set>
                                    <p:animEffect transition="in" filter="fade">
                                      <p:cBhvr>
                                        <p:cTn id="45" dur="500"/>
                                        <p:tgtEl>
                                          <p:spTgt spid="1032"/>
                                        </p:tgtEl>
                                      </p:cBhvr>
                                    </p:animEffect>
                                  </p:childTnLst>
                                </p:cTn>
                              </p:par>
                              <p:par>
                                <p:cTn id="46" presetID="10" presetClass="entr" presetSubtype="0" fill="hold" nodeType="withEffect">
                                  <p:stCondLst>
                                    <p:cond delay="0"/>
                                  </p:stCondLst>
                                  <p:childTnLst>
                                    <p:set>
                                      <p:cBhvr>
                                        <p:cTn id="47" dur="1" fill="hold">
                                          <p:stCondLst>
                                            <p:cond delay="0"/>
                                          </p:stCondLst>
                                        </p:cTn>
                                        <p:tgtEl>
                                          <p:spTgt spid="1034"/>
                                        </p:tgtEl>
                                        <p:attrNameLst>
                                          <p:attrName>style.visibility</p:attrName>
                                        </p:attrNameLst>
                                      </p:cBhvr>
                                      <p:to>
                                        <p:strVal val="visible"/>
                                      </p:to>
                                    </p:set>
                                    <p:animEffect transition="in" filter="fade">
                                      <p:cBhvr>
                                        <p:cTn id="48" dur="500"/>
                                        <p:tgtEl>
                                          <p:spTgt spid="1034"/>
                                        </p:tgtEl>
                                      </p:cBhvr>
                                    </p:animEffect>
                                  </p:childTnLst>
                                </p:cTn>
                              </p:par>
                              <p:par>
                                <p:cTn id="49" presetID="10" presetClass="entr" presetSubtype="0" fill="hold" nodeType="withEffect">
                                  <p:stCondLst>
                                    <p:cond delay="0"/>
                                  </p:stCondLst>
                                  <p:childTnLst>
                                    <p:set>
                                      <p:cBhvr>
                                        <p:cTn id="50" dur="1" fill="hold">
                                          <p:stCondLst>
                                            <p:cond delay="0"/>
                                          </p:stCondLst>
                                        </p:cTn>
                                        <p:tgtEl>
                                          <p:spTgt spid="1036"/>
                                        </p:tgtEl>
                                        <p:attrNameLst>
                                          <p:attrName>style.visibility</p:attrName>
                                        </p:attrNameLst>
                                      </p:cBhvr>
                                      <p:to>
                                        <p:strVal val="visible"/>
                                      </p:to>
                                    </p:set>
                                    <p:animEffect transition="in" filter="fade">
                                      <p:cBhvr>
                                        <p:cTn id="51" dur="500"/>
                                        <p:tgtEl>
                                          <p:spTgt spid="103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3" grpId="0"/>
      <p:bldP spid="10"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Regional division of human and rat nasal cavities</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30</a:t>
            </a:fld>
            <a:endParaRPr lang="en-AU"/>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978392"/>
            <a:ext cx="8993612" cy="5521350"/>
          </a:xfrm>
          <a:prstGeom prst="rect">
            <a:avLst/>
          </a:prstGeom>
        </p:spPr>
      </p:pic>
    </p:spTree>
    <p:extLst>
      <p:ext uri="{BB962C8B-B14F-4D97-AF65-F5344CB8AC3E}">
        <p14:creationId xmlns:p14="http://schemas.microsoft.com/office/powerpoint/2010/main" val="4186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CD1DC76B-9F61-4555-B9B6-5FB69CFF16E4}" type="slidenum">
              <a:rPr lang="en-AU" smtClean="0"/>
              <a:pPr/>
              <a:t>31</a:t>
            </a:fld>
            <a:endParaRPr lang="en-AU"/>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52508" b="3607"/>
          <a:stretch/>
        </p:blipFill>
        <p:spPr>
          <a:xfrm>
            <a:off x="837433" y="764704"/>
            <a:ext cx="7406975" cy="248944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9528" y="3726029"/>
            <a:ext cx="2846808" cy="251128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0897" y="3744212"/>
            <a:ext cx="2813031" cy="2493100"/>
          </a:xfrm>
          <a:prstGeom prst="rect">
            <a:avLst/>
          </a:prstGeom>
        </p:spPr>
      </p:pic>
      <p:sp>
        <p:nvSpPr>
          <p:cNvPr id="8" name="Title 1"/>
          <p:cNvSpPr txBox="1">
            <a:spLocks/>
          </p:cNvSpPr>
          <p:nvPr/>
        </p:nvSpPr>
        <p:spPr>
          <a:xfrm>
            <a:off x="381000" y="274638"/>
            <a:ext cx="8229600" cy="922337"/>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1" kern="0" dirty="0" smtClean="0"/>
              <a:t>Validation of micro-particles depositions</a:t>
            </a:r>
            <a:endParaRPr lang="en-AU" b="1" kern="0" dirty="0"/>
          </a:p>
        </p:txBody>
      </p:sp>
      <p:sp>
        <p:nvSpPr>
          <p:cNvPr id="9" name="TextBox 8"/>
          <p:cNvSpPr txBox="1"/>
          <p:nvPr/>
        </p:nvSpPr>
        <p:spPr>
          <a:xfrm>
            <a:off x="539552" y="3265239"/>
            <a:ext cx="3666388"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Particle release location for the human case</a:t>
            </a:r>
            <a:endParaRPr lang="en-US" sz="1400" dirty="0">
              <a:solidFill>
                <a:prstClr val="black"/>
              </a:solidFill>
              <a:latin typeface="Arial" panose="020B0604020202020204" pitchFamily="34" charset="0"/>
              <a:cs typeface="Arial" panose="020B0604020202020204" pitchFamily="34" charset="0"/>
            </a:endParaRPr>
          </a:p>
        </p:txBody>
      </p:sp>
      <p:sp>
        <p:nvSpPr>
          <p:cNvPr id="10" name="TextBox 9"/>
          <p:cNvSpPr txBox="1"/>
          <p:nvPr/>
        </p:nvSpPr>
        <p:spPr>
          <a:xfrm>
            <a:off x="4700229" y="3254146"/>
            <a:ext cx="3328155"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Particle release location for the rat case</a:t>
            </a:r>
            <a:endParaRPr lang="en-US" sz="1400" dirty="0">
              <a:solidFill>
                <a:prstClr val="black"/>
              </a:solidFill>
              <a:latin typeface="Arial" panose="020B0604020202020204" pitchFamily="34" charset="0"/>
              <a:cs typeface="Arial" panose="020B0604020202020204" pitchFamily="34" charset="0"/>
            </a:endParaRPr>
          </a:p>
        </p:txBody>
      </p:sp>
      <p:sp>
        <p:nvSpPr>
          <p:cNvPr id="11" name="TextBox 10"/>
          <p:cNvSpPr txBox="1"/>
          <p:nvPr/>
        </p:nvSpPr>
        <p:spPr>
          <a:xfrm>
            <a:off x="323528" y="6217567"/>
            <a:ext cx="4313360"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Total particle deposition fraction against particle size</a:t>
            </a:r>
            <a:endParaRPr lang="en-US" sz="1400" dirty="0">
              <a:solidFill>
                <a:prstClr val="black"/>
              </a:solidFill>
              <a:latin typeface="Arial" panose="020B0604020202020204" pitchFamily="34" charset="0"/>
              <a:cs typeface="Arial" panose="020B0604020202020204" pitchFamily="34" charset="0"/>
            </a:endParaRPr>
          </a:p>
        </p:txBody>
      </p:sp>
      <p:sp>
        <p:nvSpPr>
          <p:cNvPr id="12" name="TextBox 11"/>
          <p:cNvSpPr txBox="1"/>
          <p:nvPr/>
        </p:nvSpPr>
        <p:spPr>
          <a:xfrm>
            <a:off x="4723136" y="6217567"/>
            <a:ext cx="4313360"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Total particle deposition fraction against particle size</a:t>
            </a:r>
            <a:endParaRPr lang="en-US"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51214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Comparisons of micro-particle deposition patterns</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32</a:t>
            </a:fld>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3877" y="751601"/>
            <a:ext cx="3190131" cy="555771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751602"/>
            <a:ext cx="3168353" cy="5519779"/>
          </a:xfrm>
          <a:prstGeom prst="rect">
            <a:avLst/>
          </a:prstGeom>
        </p:spPr>
      </p:pic>
      <p:sp>
        <p:nvSpPr>
          <p:cNvPr id="10" name="TextBox 9"/>
          <p:cNvSpPr txBox="1"/>
          <p:nvPr/>
        </p:nvSpPr>
        <p:spPr>
          <a:xfrm>
            <a:off x="35496" y="6093296"/>
            <a:ext cx="8999920" cy="430887"/>
          </a:xfrm>
          <a:prstGeom prst="rect">
            <a:avLst/>
          </a:prstGeom>
          <a:noFill/>
          <a:ln w="12700">
            <a:solidFill>
              <a:schemeClr val="tx1"/>
            </a:solidFill>
          </a:ln>
        </p:spPr>
        <p:txBody>
          <a:bodyPr wrap="square" rtlCol="0">
            <a:spAutoFit/>
          </a:bodyPr>
          <a:lstStyle/>
          <a:p>
            <a:r>
              <a:rPr lang="en-AU" sz="1100" b="1" dirty="0">
                <a:solidFill>
                  <a:schemeClr val="tx1"/>
                </a:solidFill>
              </a:rPr>
              <a:t>Paper publication: </a:t>
            </a:r>
            <a:r>
              <a:rPr lang="en-AU" sz="1100" b="1" i="1" dirty="0" smtClean="0">
                <a:solidFill>
                  <a:srgbClr val="FF0000"/>
                </a:solidFill>
              </a:rPr>
              <a:t>SHANG</a:t>
            </a:r>
            <a:r>
              <a:rPr lang="en-AU" sz="1100" b="1" i="1" dirty="0">
                <a:solidFill>
                  <a:srgbClr val="FF0000"/>
                </a:solidFill>
              </a:rPr>
              <a:t>, Y. D., </a:t>
            </a:r>
            <a:r>
              <a:rPr lang="en-AU" sz="1100" dirty="0" smtClean="0">
                <a:solidFill>
                  <a:schemeClr val="tx1"/>
                </a:solidFill>
              </a:rPr>
              <a:t>DONG, J. L., INTHAVONG</a:t>
            </a:r>
            <a:r>
              <a:rPr lang="en-AU" sz="1100" dirty="0">
                <a:solidFill>
                  <a:schemeClr val="tx1"/>
                </a:solidFill>
              </a:rPr>
              <a:t>, K. &amp; TU, J. Y</a:t>
            </a:r>
            <a:r>
              <a:rPr lang="en-AU" sz="1100" dirty="0" smtClean="0">
                <a:solidFill>
                  <a:schemeClr val="tx1"/>
                </a:solidFill>
              </a:rPr>
              <a:t>.. </a:t>
            </a:r>
          </a:p>
          <a:p>
            <a:r>
              <a:rPr lang="en-AU" sz="1100" dirty="0" smtClean="0">
                <a:solidFill>
                  <a:schemeClr val="tx1"/>
                </a:solidFill>
              </a:rPr>
              <a:t>Comparative </a:t>
            </a:r>
            <a:r>
              <a:rPr lang="en-AU" sz="1100" dirty="0">
                <a:solidFill>
                  <a:schemeClr val="tx1"/>
                </a:solidFill>
              </a:rPr>
              <a:t>numerical modelling of inhaled micron-sized particle deposition in human and rat nasal cavities. </a:t>
            </a:r>
            <a:r>
              <a:rPr lang="en-AU" sz="1100" dirty="0" smtClean="0">
                <a:solidFill>
                  <a:schemeClr val="tx1"/>
                </a:solidFill>
              </a:rPr>
              <a:t>Inhalation Toxicology (Accepted)</a:t>
            </a:r>
            <a:endParaRPr lang="en-AU" sz="1100" dirty="0">
              <a:solidFill>
                <a:schemeClr val="tx1"/>
              </a:solidFill>
            </a:endParaRPr>
          </a:p>
        </p:txBody>
      </p:sp>
      <p:cxnSp>
        <p:nvCxnSpPr>
          <p:cNvPr id="11" name="Straight Connector 10"/>
          <p:cNvCxnSpPr/>
          <p:nvPr/>
        </p:nvCxnSpPr>
        <p:spPr bwMode="auto">
          <a:xfrm flipV="1">
            <a:off x="4572000" y="980728"/>
            <a:ext cx="0" cy="5184577"/>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2" name="Table 11"/>
          <p:cNvGraphicFramePr>
            <a:graphicFrameLocks noGrp="1"/>
          </p:cNvGraphicFramePr>
          <p:nvPr>
            <p:extLst>
              <p:ext uri="{D42A27DB-BD31-4B8C-83A1-F6EECF244321}">
                <p14:modId xmlns:p14="http://schemas.microsoft.com/office/powerpoint/2010/main" val="1301201237"/>
              </p:ext>
            </p:extLst>
          </p:nvPr>
        </p:nvGraphicFramePr>
        <p:xfrm>
          <a:off x="48526" y="1288505"/>
          <a:ext cx="1270000" cy="1752600"/>
        </p:xfrm>
        <a:graphic>
          <a:graphicData uri="http://schemas.openxmlformats.org/drawingml/2006/table">
            <a:tbl>
              <a:tblPr/>
              <a:tblGrid>
                <a:gridCol w="635000"/>
                <a:gridCol w="635000"/>
              </a:tblGrid>
              <a:tr h="438150">
                <a:tc>
                  <a:txBody>
                    <a:bodyPr/>
                    <a:lstStyle/>
                    <a:p>
                      <a:pPr algn="ctr" fontAlgn="ctr"/>
                      <a:r>
                        <a:rPr lang="en-AU" sz="1000" b="1" i="0" u="none" strike="noStrike" dirty="0">
                          <a:solidFill>
                            <a:srgbClr val="000000"/>
                          </a:solidFill>
                          <a:effectLst/>
                          <a:latin typeface="+mj-lt"/>
                        </a:rPr>
                        <a:t>Size (µm)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000000"/>
                          </a:solidFill>
                          <a:effectLst/>
                          <a:latin typeface="+mj-lt"/>
                        </a:rPr>
                        <a:t>DF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38150">
                <a:tc>
                  <a:txBody>
                    <a:bodyPr/>
                    <a:lstStyle/>
                    <a:p>
                      <a:pPr algn="ctr" fontAlgn="ctr"/>
                      <a:r>
                        <a:rPr lang="en-AU" sz="1200" b="1" i="0" u="none" strike="noStrike" dirty="0">
                          <a:solidFill>
                            <a:srgbClr val="000000"/>
                          </a:solidFill>
                          <a:effectLst/>
                          <a:latin typeface="+mj-lt"/>
                        </a:rPr>
                        <a:t>2.5</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AU" sz="1200" b="1" i="0" u="none" strike="noStrike" dirty="0">
                          <a:solidFill>
                            <a:srgbClr val="000000"/>
                          </a:solidFill>
                          <a:effectLst/>
                          <a:latin typeface="+mj-lt"/>
                        </a:rPr>
                        <a:t>3.4</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438150">
                <a:tc>
                  <a:txBody>
                    <a:bodyPr/>
                    <a:lstStyle/>
                    <a:p>
                      <a:pPr algn="ctr" fontAlgn="ctr"/>
                      <a:r>
                        <a:rPr lang="en-AU" sz="1200" b="1" i="0" u="none" strike="noStrike">
                          <a:solidFill>
                            <a:srgbClr val="000000"/>
                          </a:solidFill>
                          <a:effectLst/>
                          <a:latin typeface="+mj-lt"/>
                        </a:rPr>
                        <a:t>9</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AU" sz="1200" b="1" i="0" u="none" strike="noStrike" dirty="0">
                          <a:solidFill>
                            <a:srgbClr val="000000"/>
                          </a:solidFill>
                          <a:effectLst/>
                          <a:latin typeface="+mj-lt"/>
                        </a:rPr>
                        <a:t>40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438150">
                <a:tc>
                  <a:txBody>
                    <a:bodyPr/>
                    <a:lstStyle/>
                    <a:p>
                      <a:pPr algn="ctr" fontAlgn="ctr"/>
                      <a:r>
                        <a:rPr lang="en-AU" sz="1200" b="1" i="0" u="none" strike="noStrike">
                          <a:solidFill>
                            <a:srgbClr val="000000"/>
                          </a:solidFill>
                          <a:effectLst/>
                          <a:latin typeface="+mj-lt"/>
                        </a:rPr>
                        <a:t>20</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AU" sz="1200" b="1" i="0" u="none" strike="noStrike" dirty="0">
                          <a:solidFill>
                            <a:srgbClr val="000000"/>
                          </a:solidFill>
                          <a:effectLst/>
                          <a:latin typeface="+mj-lt"/>
                        </a:rPr>
                        <a:t>100</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565056597"/>
              </p:ext>
            </p:extLst>
          </p:nvPr>
        </p:nvGraphicFramePr>
        <p:xfrm>
          <a:off x="7843180" y="1270914"/>
          <a:ext cx="1270000" cy="1752600"/>
        </p:xfrm>
        <a:graphic>
          <a:graphicData uri="http://schemas.openxmlformats.org/drawingml/2006/table">
            <a:tbl>
              <a:tblPr/>
              <a:tblGrid>
                <a:gridCol w="635000"/>
                <a:gridCol w="635000"/>
              </a:tblGrid>
              <a:tr h="438150">
                <a:tc>
                  <a:txBody>
                    <a:bodyPr/>
                    <a:lstStyle/>
                    <a:p>
                      <a:pPr algn="ctr" fontAlgn="ctr"/>
                      <a:r>
                        <a:rPr lang="en-AU" sz="1000" b="1" i="0" u="none" strike="noStrike" dirty="0">
                          <a:solidFill>
                            <a:srgbClr val="000000"/>
                          </a:solidFill>
                          <a:effectLst/>
                          <a:latin typeface="+mj-lt"/>
                        </a:rPr>
                        <a:t>Size (µm)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000000"/>
                          </a:solidFill>
                          <a:effectLst/>
                          <a:latin typeface="+mj-lt"/>
                        </a:rPr>
                        <a:t>DF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38150">
                <a:tc>
                  <a:txBody>
                    <a:bodyPr/>
                    <a:lstStyle/>
                    <a:p>
                      <a:pPr algn="ctr" fontAlgn="ctr"/>
                      <a:r>
                        <a:rPr lang="en-AU" sz="1200" b="1" i="0" u="none" strike="noStrike" dirty="0">
                          <a:solidFill>
                            <a:srgbClr val="000000"/>
                          </a:solidFill>
                          <a:effectLst/>
                          <a:latin typeface="+mj-lt"/>
                        </a:rPr>
                        <a:t>1</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AU" sz="1200" b="1" i="0" u="none" strike="noStrike">
                          <a:solidFill>
                            <a:srgbClr val="000000"/>
                          </a:solidFill>
                          <a:effectLst/>
                          <a:latin typeface="+mj-lt"/>
                        </a:rPr>
                        <a:t>3</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438150">
                <a:tc>
                  <a:txBody>
                    <a:bodyPr/>
                    <a:lstStyle/>
                    <a:p>
                      <a:pPr algn="ctr" fontAlgn="ctr"/>
                      <a:r>
                        <a:rPr lang="en-AU" sz="1200" b="1" i="0" u="none" strike="noStrike" dirty="0">
                          <a:solidFill>
                            <a:srgbClr val="000000"/>
                          </a:solidFill>
                          <a:effectLst/>
                          <a:latin typeface="+mj-lt"/>
                        </a:rPr>
                        <a:t>2</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AU" sz="1200" b="1" i="0" u="none" strike="noStrike">
                          <a:solidFill>
                            <a:srgbClr val="000000"/>
                          </a:solidFill>
                          <a:effectLst/>
                          <a:latin typeface="+mj-lt"/>
                        </a:rPr>
                        <a:t>40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438150">
                <a:tc>
                  <a:txBody>
                    <a:bodyPr/>
                    <a:lstStyle/>
                    <a:p>
                      <a:pPr algn="ctr" fontAlgn="ctr"/>
                      <a:r>
                        <a:rPr lang="en-AU" sz="1200" b="1" i="0" u="none" strike="noStrike">
                          <a:solidFill>
                            <a:srgbClr val="000000"/>
                          </a:solidFill>
                          <a:effectLst/>
                          <a:latin typeface="+mj-lt"/>
                        </a:rPr>
                        <a:t>3</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AU" sz="1200" b="1" i="0" u="none" strike="noStrike" dirty="0">
                          <a:solidFill>
                            <a:srgbClr val="000000"/>
                          </a:solidFill>
                          <a:effectLst/>
                          <a:latin typeface="+mj-lt"/>
                        </a:rPr>
                        <a:t>100</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
        <p:nvSpPr>
          <p:cNvPr id="15" name="TextBox 14"/>
          <p:cNvSpPr txBox="1"/>
          <p:nvPr/>
        </p:nvSpPr>
        <p:spPr>
          <a:xfrm>
            <a:off x="-36512" y="908720"/>
            <a:ext cx="1427955" cy="307777"/>
          </a:xfrm>
          <a:prstGeom prst="rect">
            <a:avLst/>
          </a:prstGeom>
          <a:noFill/>
        </p:spPr>
        <p:txBody>
          <a:bodyPr wrap="none" rtlCol="0">
            <a:spAutoFit/>
          </a:bodyPr>
          <a:lstStyle/>
          <a:p>
            <a:pPr algn="ctr"/>
            <a:r>
              <a:rPr lang="en-US" sz="1400" dirty="0" smtClean="0">
                <a:solidFill>
                  <a:schemeClr val="tx1"/>
                </a:solidFill>
              </a:rPr>
              <a:t>Total deposition</a:t>
            </a:r>
          </a:p>
        </p:txBody>
      </p:sp>
      <p:sp>
        <p:nvSpPr>
          <p:cNvPr id="16" name="TextBox 15"/>
          <p:cNvSpPr txBox="1"/>
          <p:nvPr/>
        </p:nvSpPr>
        <p:spPr>
          <a:xfrm>
            <a:off x="7716045" y="908720"/>
            <a:ext cx="1427955" cy="307777"/>
          </a:xfrm>
          <a:prstGeom prst="rect">
            <a:avLst/>
          </a:prstGeom>
          <a:noFill/>
        </p:spPr>
        <p:txBody>
          <a:bodyPr wrap="none" rtlCol="0">
            <a:spAutoFit/>
          </a:bodyPr>
          <a:lstStyle/>
          <a:p>
            <a:pPr algn="ctr"/>
            <a:r>
              <a:rPr lang="en-US" sz="1400" dirty="0" smtClean="0">
                <a:solidFill>
                  <a:schemeClr val="tx1"/>
                </a:solidFill>
              </a:rPr>
              <a:t>Total deposition</a:t>
            </a:r>
            <a:endParaRPr lang="en-AU" sz="1400" dirty="0">
              <a:solidFill>
                <a:schemeClr val="tx1"/>
              </a:solidFill>
            </a:endParaRPr>
          </a:p>
        </p:txBody>
      </p:sp>
    </p:spTree>
    <p:extLst>
      <p:ext uri="{BB962C8B-B14F-4D97-AF65-F5344CB8AC3E}">
        <p14:creationId xmlns:p14="http://schemas.microsoft.com/office/powerpoint/2010/main" val="418042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CD1DC76B-9F61-4555-B9B6-5FB69CFF16E4}" type="slidenum">
              <a:rPr lang="en-AU" smtClean="0"/>
              <a:pPr/>
              <a:t>33</a:t>
            </a:fld>
            <a:endParaRPr lang="en-AU"/>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52508" b="3607"/>
          <a:stretch/>
        </p:blipFill>
        <p:spPr>
          <a:xfrm>
            <a:off x="837433" y="867550"/>
            <a:ext cx="7406975" cy="2489442"/>
          </a:xfrm>
          <a:prstGeom prst="rect">
            <a:avLst/>
          </a:prstGeom>
        </p:spPr>
      </p:pic>
      <p:sp>
        <p:nvSpPr>
          <p:cNvPr id="8" name="Title 1"/>
          <p:cNvSpPr txBox="1">
            <a:spLocks/>
          </p:cNvSpPr>
          <p:nvPr/>
        </p:nvSpPr>
        <p:spPr>
          <a:xfrm>
            <a:off x="381000" y="274638"/>
            <a:ext cx="8229600" cy="922337"/>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1" kern="0" dirty="0" smtClean="0"/>
              <a:t>Validation of </a:t>
            </a:r>
            <a:r>
              <a:rPr lang="en-US" b="1" kern="0" dirty="0" err="1" smtClean="0"/>
              <a:t>nano</a:t>
            </a:r>
            <a:r>
              <a:rPr lang="en-US" b="1" kern="0" dirty="0" smtClean="0"/>
              <a:t>-particles depositions</a:t>
            </a:r>
            <a:endParaRPr lang="en-AU" b="1" kern="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901" y="4160112"/>
            <a:ext cx="3993067" cy="178916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310" y="4165184"/>
            <a:ext cx="3950146" cy="1823145"/>
          </a:xfrm>
          <a:prstGeom prst="rect">
            <a:avLst/>
          </a:prstGeom>
        </p:spPr>
      </p:pic>
      <p:sp>
        <p:nvSpPr>
          <p:cNvPr id="11" name="TextBox 10"/>
          <p:cNvSpPr txBox="1"/>
          <p:nvPr/>
        </p:nvSpPr>
        <p:spPr>
          <a:xfrm>
            <a:off x="539552" y="3409255"/>
            <a:ext cx="3666388"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Particle release location for the human case</a:t>
            </a:r>
            <a:endParaRPr lang="en-US" sz="1400" dirty="0">
              <a:solidFill>
                <a:prstClr val="black"/>
              </a:solidFill>
              <a:latin typeface="Arial" panose="020B0604020202020204" pitchFamily="34" charset="0"/>
              <a:cs typeface="Arial" panose="020B0604020202020204" pitchFamily="34" charset="0"/>
            </a:endParaRPr>
          </a:p>
        </p:txBody>
      </p:sp>
      <p:sp>
        <p:nvSpPr>
          <p:cNvPr id="12" name="TextBox 11"/>
          <p:cNvSpPr txBox="1"/>
          <p:nvPr/>
        </p:nvSpPr>
        <p:spPr>
          <a:xfrm>
            <a:off x="4700229" y="3398162"/>
            <a:ext cx="3328155"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Particle release location for the rat case</a:t>
            </a:r>
            <a:endParaRPr lang="en-US" sz="1400" dirty="0">
              <a:solidFill>
                <a:prstClr val="black"/>
              </a:solidFill>
              <a:latin typeface="Arial" panose="020B0604020202020204" pitchFamily="34" charset="0"/>
              <a:cs typeface="Arial" panose="020B0604020202020204" pitchFamily="34" charset="0"/>
            </a:endParaRPr>
          </a:p>
        </p:txBody>
      </p:sp>
      <p:sp>
        <p:nvSpPr>
          <p:cNvPr id="13" name="TextBox 12"/>
          <p:cNvSpPr txBox="1"/>
          <p:nvPr/>
        </p:nvSpPr>
        <p:spPr>
          <a:xfrm>
            <a:off x="323528" y="6093296"/>
            <a:ext cx="4313360"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Total particle deposition fraction against particle size</a:t>
            </a:r>
            <a:endParaRPr lang="en-US" sz="1400" dirty="0">
              <a:solidFill>
                <a:prstClr val="black"/>
              </a:solidFill>
              <a:latin typeface="Arial" panose="020B0604020202020204" pitchFamily="34" charset="0"/>
              <a:cs typeface="Arial" panose="020B0604020202020204" pitchFamily="34" charset="0"/>
            </a:endParaRPr>
          </a:p>
        </p:txBody>
      </p:sp>
      <p:sp>
        <p:nvSpPr>
          <p:cNvPr id="14" name="TextBox 13"/>
          <p:cNvSpPr txBox="1"/>
          <p:nvPr/>
        </p:nvSpPr>
        <p:spPr>
          <a:xfrm>
            <a:off x="4723136" y="6093296"/>
            <a:ext cx="4313360"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Total particle deposition fraction against particle size</a:t>
            </a:r>
            <a:endParaRPr lang="en-US"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87222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Comparisons of </a:t>
            </a:r>
            <a:r>
              <a:rPr lang="en-US" b="1" dirty="0" err="1" smtClean="0"/>
              <a:t>nano</a:t>
            </a:r>
            <a:r>
              <a:rPr lang="en-US" b="1" dirty="0" smtClean="0"/>
              <a:t>-particle </a:t>
            </a:r>
            <a:r>
              <a:rPr lang="en-US" b="1" dirty="0"/>
              <a:t>deposition patterns</a:t>
            </a:r>
            <a:endParaRPr lang="en-AU"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34</a:t>
            </a:fld>
            <a:endParaRPr lang="en-AU"/>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4101" y="764704"/>
            <a:ext cx="3167899" cy="555771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780980"/>
            <a:ext cx="3113155" cy="5519778"/>
          </a:xfrm>
          <a:prstGeom prst="rect">
            <a:avLst/>
          </a:prstGeom>
        </p:spPr>
      </p:pic>
      <p:cxnSp>
        <p:nvCxnSpPr>
          <p:cNvPr id="8" name="Straight Connector 7"/>
          <p:cNvCxnSpPr/>
          <p:nvPr/>
        </p:nvCxnSpPr>
        <p:spPr bwMode="auto">
          <a:xfrm flipV="1">
            <a:off x="4572000" y="980728"/>
            <a:ext cx="0" cy="5184577"/>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 name="Table 9"/>
          <p:cNvGraphicFramePr>
            <a:graphicFrameLocks noGrp="1"/>
          </p:cNvGraphicFramePr>
          <p:nvPr>
            <p:extLst>
              <p:ext uri="{D42A27DB-BD31-4B8C-83A1-F6EECF244321}">
                <p14:modId xmlns:p14="http://schemas.microsoft.com/office/powerpoint/2010/main" val="170455061"/>
              </p:ext>
            </p:extLst>
          </p:nvPr>
        </p:nvGraphicFramePr>
        <p:xfrm>
          <a:off x="35496" y="1268760"/>
          <a:ext cx="1270000" cy="1752600"/>
        </p:xfrm>
        <a:graphic>
          <a:graphicData uri="http://schemas.openxmlformats.org/drawingml/2006/table">
            <a:tbl>
              <a:tblPr/>
              <a:tblGrid>
                <a:gridCol w="635000"/>
                <a:gridCol w="635000"/>
              </a:tblGrid>
              <a:tr h="438150">
                <a:tc>
                  <a:txBody>
                    <a:bodyPr/>
                    <a:lstStyle/>
                    <a:p>
                      <a:pPr algn="ctr" fontAlgn="ctr"/>
                      <a:r>
                        <a:rPr lang="en-AU" sz="1000" b="1" i="0" u="none" strike="noStrike" dirty="0">
                          <a:solidFill>
                            <a:srgbClr val="000000"/>
                          </a:solidFill>
                          <a:effectLst/>
                          <a:latin typeface="+mj-lt"/>
                        </a:rPr>
                        <a:t>Size </a:t>
                      </a:r>
                      <a:r>
                        <a:rPr lang="en-AU" sz="1000" b="1" i="0" u="none" strike="noStrike" dirty="0" smtClean="0">
                          <a:solidFill>
                            <a:srgbClr val="000000"/>
                          </a:solidFill>
                          <a:effectLst/>
                          <a:latin typeface="+mj-lt"/>
                        </a:rPr>
                        <a:t>(nm</a:t>
                      </a:r>
                      <a:r>
                        <a:rPr lang="en-AU" sz="1000" b="1" i="0" u="none" strike="noStrike" dirty="0">
                          <a:solidFill>
                            <a:srgbClr val="000000"/>
                          </a:solidFill>
                          <a:effectLst/>
                          <a:latin typeface="+mj-lt"/>
                        </a:rPr>
                        <a:t>)</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000000"/>
                          </a:solidFill>
                          <a:effectLst/>
                          <a:latin typeface="+mj-lt"/>
                        </a:rPr>
                        <a:t>DF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38150">
                <a:tc>
                  <a:txBody>
                    <a:bodyPr/>
                    <a:lstStyle/>
                    <a:p>
                      <a:pPr algn="ctr" fontAlgn="ctr"/>
                      <a:r>
                        <a:rPr lang="en-AU" sz="1200" b="1" i="0" u="none" strike="noStrike" dirty="0">
                          <a:solidFill>
                            <a:srgbClr val="000000"/>
                          </a:solidFill>
                          <a:effectLst/>
                          <a:latin typeface="+mj-lt"/>
                        </a:rPr>
                        <a:t>1</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AU" sz="1200" b="1" i="0" u="none" strike="noStrike" dirty="0">
                          <a:solidFill>
                            <a:srgbClr val="000000"/>
                          </a:solidFill>
                          <a:effectLst/>
                          <a:latin typeface="+mj-lt"/>
                        </a:rPr>
                        <a:t>70.9</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438150">
                <a:tc>
                  <a:txBody>
                    <a:bodyPr/>
                    <a:lstStyle/>
                    <a:p>
                      <a:pPr algn="ctr" fontAlgn="ctr"/>
                      <a:r>
                        <a:rPr lang="en-AU" sz="1200" b="1" i="0" u="none" strike="noStrike" dirty="0">
                          <a:solidFill>
                            <a:srgbClr val="000000"/>
                          </a:solidFill>
                          <a:effectLst/>
                          <a:latin typeface="+mj-lt"/>
                        </a:rPr>
                        <a:t>10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AU" sz="1200" b="1" i="0" u="none" strike="noStrike" dirty="0">
                          <a:solidFill>
                            <a:srgbClr val="000000"/>
                          </a:solidFill>
                          <a:effectLst/>
                          <a:latin typeface="+mj-lt"/>
                        </a:rPr>
                        <a:t>17.1</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438150">
                <a:tc>
                  <a:txBody>
                    <a:bodyPr/>
                    <a:lstStyle/>
                    <a:p>
                      <a:pPr algn="ctr" fontAlgn="ctr"/>
                      <a:r>
                        <a:rPr lang="en-AU" sz="1200" b="1" i="0" u="none" strike="noStrike">
                          <a:solidFill>
                            <a:srgbClr val="000000"/>
                          </a:solidFill>
                          <a:effectLst/>
                          <a:latin typeface="+mj-lt"/>
                        </a:rPr>
                        <a:t>100</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AU" sz="1200" b="1" i="0" u="none" strike="noStrike" dirty="0">
                          <a:solidFill>
                            <a:srgbClr val="000000"/>
                          </a:solidFill>
                          <a:effectLst/>
                          <a:latin typeface="+mj-lt"/>
                        </a:rPr>
                        <a:t>6.58</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384387691"/>
              </p:ext>
            </p:extLst>
          </p:nvPr>
        </p:nvGraphicFramePr>
        <p:xfrm>
          <a:off x="7766496" y="1268760"/>
          <a:ext cx="1270000" cy="1752600"/>
        </p:xfrm>
        <a:graphic>
          <a:graphicData uri="http://schemas.openxmlformats.org/drawingml/2006/table">
            <a:tbl>
              <a:tblPr/>
              <a:tblGrid>
                <a:gridCol w="635000"/>
                <a:gridCol w="635000"/>
              </a:tblGrid>
              <a:tr h="438150">
                <a:tc>
                  <a:txBody>
                    <a:bodyPr/>
                    <a:lstStyle/>
                    <a:p>
                      <a:pPr algn="ctr" fontAlgn="ctr"/>
                      <a:r>
                        <a:rPr lang="en-AU" sz="1000" b="1" i="0" u="none" strike="noStrike" dirty="0">
                          <a:solidFill>
                            <a:srgbClr val="000000"/>
                          </a:solidFill>
                          <a:effectLst/>
                          <a:latin typeface="+mj-lt"/>
                        </a:rPr>
                        <a:t>Size (nm)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000000"/>
                          </a:solidFill>
                          <a:effectLst/>
                          <a:latin typeface="+mj-lt"/>
                        </a:rPr>
                        <a:t>DF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38150">
                <a:tc>
                  <a:txBody>
                    <a:bodyPr/>
                    <a:lstStyle/>
                    <a:p>
                      <a:pPr algn="ctr" fontAlgn="ctr"/>
                      <a:r>
                        <a:rPr lang="en-US" sz="1200" b="1" i="0" u="none" strike="noStrike" dirty="0" smtClean="0">
                          <a:solidFill>
                            <a:srgbClr val="000000"/>
                          </a:solidFill>
                          <a:effectLst/>
                          <a:latin typeface="+mj-lt"/>
                        </a:rPr>
                        <a:t>1</a:t>
                      </a:r>
                      <a:endParaRPr lang="en-AU" sz="1200" b="1"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AU" sz="1200" b="1" i="0" u="none" strike="noStrike">
                          <a:solidFill>
                            <a:srgbClr val="000000"/>
                          </a:solidFill>
                          <a:effectLst/>
                          <a:latin typeface="+mj-lt"/>
                        </a:rPr>
                        <a:t>96.7</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438150">
                <a:tc>
                  <a:txBody>
                    <a:bodyPr/>
                    <a:lstStyle/>
                    <a:p>
                      <a:pPr algn="ctr" fontAlgn="ctr"/>
                      <a:r>
                        <a:rPr lang="en-US" sz="1200" b="1" i="0" u="none" strike="noStrike" dirty="0" smtClean="0">
                          <a:solidFill>
                            <a:srgbClr val="000000"/>
                          </a:solidFill>
                          <a:effectLst/>
                          <a:latin typeface="+mj-lt"/>
                        </a:rPr>
                        <a:t>10</a:t>
                      </a:r>
                      <a:endParaRPr lang="en-AU" sz="1200" b="1"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AU" sz="1200" b="1" i="0" u="none" strike="noStrike" dirty="0">
                          <a:solidFill>
                            <a:srgbClr val="000000"/>
                          </a:solidFill>
                          <a:effectLst/>
                          <a:latin typeface="+mj-lt"/>
                        </a:rPr>
                        <a:t>24.5</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438150">
                <a:tc>
                  <a:txBody>
                    <a:bodyPr/>
                    <a:lstStyle/>
                    <a:p>
                      <a:pPr algn="ctr" fontAlgn="ctr"/>
                      <a:r>
                        <a:rPr lang="en-US" sz="1200" b="1" i="0" u="none" strike="noStrike" dirty="0" smtClean="0">
                          <a:solidFill>
                            <a:srgbClr val="000000"/>
                          </a:solidFill>
                          <a:effectLst/>
                          <a:latin typeface="+mj-lt"/>
                        </a:rPr>
                        <a:t>100</a:t>
                      </a:r>
                      <a:endParaRPr lang="en-AU" sz="1200" b="1"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AU" sz="1200" b="1" i="0" u="none" strike="noStrike" dirty="0">
                          <a:solidFill>
                            <a:srgbClr val="000000"/>
                          </a:solidFill>
                          <a:effectLst/>
                          <a:latin typeface="+mj-lt"/>
                        </a:rPr>
                        <a:t>8.11</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
        <p:nvSpPr>
          <p:cNvPr id="12" name="TextBox 11"/>
          <p:cNvSpPr txBox="1"/>
          <p:nvPr/>
        </p:nvSpPr>
        <p:spPr>
          <a:xfrm>
            <a:off x="-36512" y="908720"/>
            <a:ext cx="1427955" cy="307777"/>
          </a:xfrm>
          <a:prstGeom prst="rect">
            <a:avLst/>
          </a:prstGeom>
          <a:noFill/>
        </p:spPr>
        <p:txBody>
          <a:bodyPr wrap="none" rtlCol="0">
            <a:spAutoFit/>
          </a:bodyPr>
          <a:lstStyle/>
          <a:p>
            <a:pPr algn="ctr"/>
            <a:r>
              <a:rPr lang="en-US" sz="1400" dirty="0" smtClean="0">
                <a:solidFill>
                  <a:schemeClr val="tx1"/>
                </a:solidFill>
              </a:rPr>
              <a:t>Total deposition</a:t>
            </a:r>
            <a:endParaRPr lang="en-AU" sz="1400" dirty="0">
              <a:solidFill>
                <a:schemeClr val="tx1"/>
              </a:solidFill>
            </a:endParaRPr>
          </a:p>
        </p:txBody>
      </p:sp>
      <p:sp>
        <p:nvSpPr>
          <p:cNvPr id="13" name="TextBox 12"/>
          <p:cNvSpPr txBox="1"/>
          <p:nvPr/>
        </p:nvSpPr>
        <p:spPr>
          <a:xfrm>
            <a:off x="7712417" y="908720"/>
            <a:ext cx="1427955" cy="307777"/>
          </a:xfrm>
          <a:prstGeom prst="rect">
            <a:avLst/>
          </a:prstGeom>
          <a:noFill/>
        </p:spPr>
        <p:txBody>
          <a:bodyPr wrap="none" rtlCol="0">
            <a:spAutoFit/>
          </a:bodyPr>
          <a:lstStyle/>
          <a:p>
            <a:pPr algn="ctr"/>
            <a:r>
              <a:rPr lang="en-US" sz="1400" dirty="0" smtClean="0">
                <a:solidFill>
                  <a:schemeClr val="tx1"/>
                </a:solidFill>
              </a:rPr>
              <a:t>Total deposition</a:t>
            </a:r>
            <a:endParaRPr lang="en-AU" sz="1400" dirty="0">
              <a:solidFill>
                <a:schemeClr val="tx1"/>
              </a:solidFill>
            </a:endParaRPr>
          </a:p>
        </p:txBody>
      </p:sp>
    </p:spTree>
    <p:extLst>
      <p:ext uri="{BB962C8B-B14F-4D97-AF65-F5344CB8AC3E}">
        <p14:creationId xmlns:p14="http://schemas.microsoft.com/office/powerpoint/2010/main" val="41510704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Comparisons of </a:t>
            </a:r>
            <a:r>
              <a:rPr lang="en-US" b="1" dirty="0" err="1" smtClean="0"/>
              <a:t>nano</a:t>
            </a:r>
            <a:r>
              <a:rPr lang="en-US" b="1" dirty="0" smtClean="0"/>
              <a:t>-particle density contours</a:t>
            </a:r>
            <a:endParaRPr lang="en-AU"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35</a:t>
            </a:fld>
            <a:endParaRPr lang="en-AU"/>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38" y="980728"/>
            <a:ext cx="3180445" cy="432025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980728"/>
            <a:ext cx="3744223" cy="4320257"/>
          </a:xfrm>
          <a:prstGeom prst="rect">
            <a:avLst/>
          </a:prstGeom>
        </p:spPr>
      </p:pic>
      <p:sp>
        <p:nvSpPr>
          <p:cNvPr id="12" name="TextBox 11"/>
          <p:cNvSpPr txBox="1"/>
          <p:nvPr/>
        </p:nvSpPr>
        <p:spPr>
          <a:xfrm>
            <a:off x="755576" y="1052736"/>
            <a:ext cx="1620957" cy="369332"/>
          </a:xfrm>
          <a:prstGeom prst="rect">
            <a:avLst/>
          </a:prstGeom>
          <a:noFill/>
        </p:spPr>
        <p:txBody>
          <a:bodyPr wrap="none" rtlCol="0">
            <a:spAutoFit/>
          </a:bodyPr>
          <a:lstStyle/>
          <a:p>
            <a:r>
              <a:rPr lang="en-US" sz="1800" i="1" dirty="0" smtClean="0">
                <a:solidFill>
                  <a:schemeClr val="tx1"/>
                </a:solidFill>
              </a:rPr>
              <a:t>1 nm particles</a:t>
            </a:r>
            <a:endParaRPr lang="en-AU" sz="1800" i="1" dirty="0">
              <a:solidFill>
                <a:schemeClr val="tx1"/>
              </a:solidFill>
            </a:endParaRPr>
          </a:p>
        </p:txBody>
      </p:sp>
      <p:sp>
        <p:nvSpPr>
          <p:cNvPr id="13" name="TextBox 12"/>
          <p:cNvSpPr txBox="1"/>
          <p:nvPr/>
        </p:nvSpPr>
        <p:spPr>
          <a:xfrm>
            <a:off x="4476553" y="1074222"/>
            <a:ext cx="1620957" cy="369332"/>
          </a:xfrm>
          <a:prstGeom prst="rect">
            <a:avLst/>
          </a:prstGeom>
          <a:noFill/>
        </p:spPr>
        <p:txBody>
          <a:bodyPr wrap="none" rtlCol="0">
            <a:spAutoFit/>
          </a:bodyPr>
          <a:lstStyle/>
          <a:p>
            <a:r>
              <a:rPr lang="en-US" sz="1800" i="1" dirty="0" smtClean="0">
                <a:solidFill>
                  <a:schemeClr val="tx1"/>
                </a:solidFill>
              </a:rPr>
              <a:t>1 nm particles</a:t>
            </a:r>
            <a:endParaRPr lang="en-AU" sz="1800" i="1" dirty="0">
              <a:solidFill>
                <a:schemeClr val="tx1"/>
              </a:solidFill>
            </a:endParaRPr>
          </a:p>
        </p:txBody>
      </p:sp>
      <p:sp>
        <p:nvSpPr>
          <p:cNvPr id="14" name="TextBox 13"/>
          <p:cNvSpPr txBox="1"/>
          <p:nvPr/>
        </p:nvSpPr>
        <p:spPr>
          <a:xfrm>
            <a:off x="755576" y="1556792"/>
            <a:ext cx="813043" cy="369332"/>
          </a:xfrm>
          <a:prstGeom prst="rect">
            <a:avLst/>
          </a:prstGeom>
          <a:noFill/>
        </p:spPr>
        <p:txBody>
          <a:bodyPr wrap="none" rtlCol="0">
            <a:spAutoFit/>
          </a:bodyPr>
          <a:lstStyle/>
          <a:p>
            <a:r>
              <a:rPr lang="en-US" sz="1800" i="1" dirty="0" smtClean="0">
                <a:solidFill>
                  <a:schemeClr val="tx1"/>
                </a:solidFill>
              </a:rPr>
              <a:t>lateral</a:t>
            </a:r>
            <a:endParaRPr lang="en-AU" sz="1800" i="1" dirty="0">
              <a:solidFill>
                <a:schemeClr val="tx1"/>
              </a:solidFill>
            </a:endParaRPr>
          </a:p>
        </p:txBody>
      </p:sp>
      <p:sp>
        <p:nvSpPr>
          <p:cNvPr id="15" name="TextBox 14"/>
          <p:cNvSpPr txBox="1"/>
          <p:nvPr/>
        </p:nvSpPr>
        <p:spPr>
          <a:xfrm>
            <a:off x="4479037" y="1556792"/>
            <a:ext cx="813043" cy="369332"/>
          </a:xfrm>
          <a:prstGeom prst="rect">
            <a:avLst/>
          </a:prstGeom>
          <a:noFill/>
        </p:spPr>
        <p:txBody>
          <a:bodyPr wrap="none" rtlCol="0">
            <a:spAutoFit/>
          </a:bodyPr>
          <a:lstStyle/>
          <a:p>
            <a:r>
              <a:rPr lang="en-US" sz="1800" i="1" dirty="0" smtClean="0">
                <a:solidFill>
                  <a:schemeClr val="tx1"/>
                </a:solidFill>
              </a:rPr>
              <a:t>lateral</a:t>
            </a:r>
            <a:endParaRPr lang="en-AU" sz="1800" i="1" dirty="0">
              <a:solidFill>
                <a:schemeClr val="tx1"/>
              </a:solidFill>
            </a:endParaRPr>
          </a:p>
        </p:txBody>
      </p:sp>
      <p:sp>
        <p:nvSpPr>
          <p:cNvPr id="16" name="TextBox 15"/>
          <p:cNvSpPr txBox="1"/>
          <p:nvPr/>
        </p:nvSpPr>
        <p:spPr>
          <a:xfrm>
            <a:off x="755576" y="3429000"/>
            <a:ext cx="800219" cy="369332"/>
          </a:xfrm>
          <a:prstGeom prst="rect">
            <a:avLst/>
          </a:prstGeom>
          <a:noFill/>
        </p:spPr>
        <p:txBody>
          <a:bodyPr wrap="none" rtlCol="0">
            <a:spAutoFit/>
          </a:bodyPr>
          <a:lstStyle/>
          <a:p>
            <a:r>
              <a:rPr lang="en-US" sz="1800" i="1" dirty="0" smtClean="0">
                <a:solidFill>
                  <a:schemeClr val="tx1"/>
                </a:solidFill>
              </a:rPr>
              <a:t>septal</a:t>
            </a:r>
            <a:endParaRPr lang="en-AU" sz="1800" i="1" dirty="0">
              <a:solidFill>
                <a:schemeClr val="tx1"/>
              </a:solidFill>
            </a:endParaRPr>
          </a:p>
        </p:txBody>
      </p:sp>
      <p:sp>
        <p:nvSpPr>
          <p:cNvPr id="17" name="TextBox 16"/>
          <p:cNvSpPr txBox="1"/>
          <p:nvPr/>
        </p:nvSpPr>
        <p:spPr>
          <a:xfrm>
            <a:off x="4491861" y="3429000"/>
            <a:ext cx="800219" cy="369332"/>
          </a:xfrm>
          <a:prstGeom prst="rect">
            <a:avLst/>
          </a:prstGeom>
          <a:noFill/>
        </p:spPr>
        <p:txBody>
          <a:bodyPr wrap="none" rtlCol="0">
            <a:spAutoFit/>
          </a:bodyPr>
          <a:lstStyle/>
          <a:p>
            <a:r>
              <a:rPr lang="en-US" sz="1800" i="1" dirty="0" smtClean="0">
                <a:solidFill>
                  <a:schemeClr val="tx1"/>
                </a:solidFill>
              </a:rPr>
              <a:t>septal</a:t>
            </a:r>
            <a:endParaRPr lang="en-AU" sz="1800" i="1" dirty="0">
              <a:solidFill>
                <a:schemeClr val="tx1"/>
              </a:solidFill>
            </a:endParaRPr>
          </a:p>
        </p:txBody>
      </p:sp>
      <p:sp>
        <p:nvSpPr>
          <p:cNvPr id="18" name="TextBox 17"/>
          <p:cNvSpPr txBox="1"/>
          <p:nvPr/>
        </p:nvSpPr>
        <p:spPr>
          <a:xfrm>
            <a:off x="755576" y="5373216"/>
            <a:ext cx="3013967" cy="584775"/>
          </a:xfrm>
          <a:prstGeom prst="rect">
            <a:avLst/>
          </a:prstGeom>
          <a:noFill/>
        </p:spPr>
        <p:txBody>
          <a:bodyPr wrap="none" rtlCol="0">
            <a:spAutoFit/>
          </a:bodyPr>
          <a:lstStyle/>
          <a:p>
            <a:r>
              <a:rPr lang="en-US" sz="1600" dirty="0" smtClean="0">
                <a:solidFill>
                  <a:srgbClr val="EE3224"/>
                </a:solidFill>
              </a:rPr>
              <a:t>Hot spots</a:t>
            </a:r>
            <a:r>
              <a:rPr lang="en-US" sz="1600" dirty="0" smtClean="0">
                <a:solidFill>
                  <a:schemeClr val="tx1"/>
                </a:solidFill>
              </a:rPr>
              <a:t>: top of vestibule, </a:t>
            </a:r>
          </a:p>
          <a:p>
            <a:r>
              <a:rPr lang="en-US" sz="1600" dirty="0" smtClean="0">
                <a:solidFill>
                  <a:schemeClr val="tx1"/>
                </a:solidFill>
              </a:rPr>
              <a:t>middle turbinate, upper septum</a:t>
            </a:r>
          </a:p>
        </p:txBody>
      </p:sp>
      <p:sp>
        <p:nvSpPr>
          <p:cNvPr id="19" name="TextBox 18"/>
          <p:cNvSpPr txBox="1"/>
          <p:nvPr/>
        </p:nvSpPr>
        <p:spPr>
          <a:xfrm>
            <a:off x="4457335" y="5373216"/>
            <a:ext cx="4487126" cy="584775"/>
          </a:xfrm>
          <a:prstGeom prst="rect">
            <a:avLst/>
          </a:prstGeom>
          <a:noFill/>
        </p:spPr>
        <p:txBody>
          <a:bodyPr wrap="none" rtlCol="0">
            <a:spAutoFit/>
          </a:bodyPr>
          <a:lstStyle/>
          <a:p>
            <a:r>
              <a:rPr lang="en-US" sz="1600" dirty="0" smtClean="0">
                <a:solidFill>
                  <a:srgbClr val="EE3224"/>
                </a:solidFill>
              </a:rPr>
              <a:t>Hot spots: </a:t>
            </a:r>
            <a:r>
              <a:rPr lang="en-US" sz="1600" dirty="0" smtClean="0">
                <a:solidFill>
                  <a:schemeClr val="tx1"/>
                </a:solidFill>
              </a:rPr>
              <a:t>lateral vestibule, </a:t>
            </a:r>
            <a:r>
              <a:rPr lang="en-US" sz="1600" dirty="0">
                <a:solidFill>
                  <a:schemeClr val="tx1"/>
                </a:solidFill>
              </a:rPr>
              <a:t>b</a:t>
            </a:r>
            <a:r>
              <a:rPr lang="en-US" sz="1600" dirty="0" smtClean="0">
                <a:solidFill>
                  <a:schemeClr val="tx1"/>
                </a:solidFill>
              </a:rPr>
              <a:t>ottom of vestibule,</a:t>
            </a:r>
          </a:p>
          <a:p>
            <a:r>
              <a:rPr lang="en-US" sz="1600" dirty="0">
                <a:solidFill>
                  <a:schemeClr val="tx1"/>
                </a:solidFill>
              </a:rPr>
              <a:t>m</a:t>
            </a:r>
            <a:r>
              <a:rPr lang="en-US" sz="1600" dirty="0" smtClean="0">
                <a:solidFill>
                  <a:schemeClr val="tx1"/>
                </a:solidFill>
              </a:rPr>
              <a:t>iddle turbinate, middle of septum</a:t>
            </a:r>
            <a:endParaRPr lang="en-AU" sz="1600" dirty="0">
              <a:solidFill>
                <a:schemeClr val="tx1"/>
              </a:solidFill>
            </a:endParaRPr>
          </a:p>
        </p:txBody>
      </p:sp>
    </p:spTree>
    <p:extLst>
      <p:ext uri="{BB962C8B-B14F-4D97-AF65-F5344CB8AC3E}">
        <p14:creationId xmlns:p14="http://schemas.microsoft.com/office/powerpoint/2010/main" val="37953690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CD1DC76B-9F61-4555-B9B6-5FB69CFF16E4}" type="slidenum">
              <a:rPr lang="en-AU" smtClean="0"/>
              <a:pPr/>
              <a:t>36</a:t>
            </a:fld>
            <a:endParaRPr lang="en-AU"/>
          </a:p>
        </p:txBody>
      </p:sp>
      <p:pic>
        <p:nvPicPr>
          <p:cNvPr id="12" name="Picture 11"/>
          <p:cNvPicPr>
            <a:picLocks noChangeAspect="1"/>
          </p:cNvPicPr>
          <p:nvPr/>
        </p:nvPicPr>
        <p:blipFill>
          <a:blip r:embed="rId2"/>
          <a:stretch>
            <a:fillRect/>
          </a:stretch>
        </p:blipFill>
        <p:spPr>
          <a:xfrm>
            <a:off x="0" y="3011977"/>
            <a:ext cx="9144000" cy="2649271"/>
          </a:xfrm>
          <a:prstGeom prst="rect">
            <a:avLst/>
          </a:prstGeom>
        </p:spPr>
      </p:pic>
      <p:sp>
        <p:nvSpPr>
          <p:cNvPr id="14" name="TextBox 13"/>
          <p:cNvSpPr txBox="1"/>
          <p:nvPr/>
        </p:nvSpPr>
        <p:spPr>
          <a:xfrm>
            <a:off x="35496" y="2636912"/>
            <a:ext cx="3089307" cy="307777"/>
          </a:xfrm>
          <a:prstGeom prst="rect">
            <a:avLst/>
          </a:prstGeom>
          <a:noFill/>
        </p:spPr>
        <p:txBody>
          <a:bodyPr wrap="none" rtlCol="0">
            <a:spAutoFit/>
          </a:bodyPr>
          <a:lstStyle/>
          <a:p>
            <a:r>
              <a:rPr lang="en-AU" sz="1400" dirty="0" smtClean="0">
                <a:solidFill>
                  <a:schemeClr val="tx1"/>
                </a:solidFill>
              </a:rPr>
              <a:t>Extrapolation table for </a:t>
            </a:r>
            <a:r>
              <a:rPr lang="en-AU" sz="1400" dirty="0" err="1" smtClean="0">
                <a:solidFill>
                  <a:schemeClr val="tx1"/>
                </a:solidFill>
              </a:rPr>
              <a:t>nano</a:t>
            </a:r>
            <a:r>
              <a:rPr lang="en-AU" sz="1400" dirty="0" smtClean="0">
                <a:solidFill>
                  <a:schemeClr val="tx1"/>
                </a:solidFill>
              </a:rPr>
              <a:t> particles</a:t>
            </a:r>
            <a:endParaRPr lang="en-AU" sz="1400" dirty="0">
              <a:solidFill>
                <a:schemeClr val="tx1"/>
              </a:solidFill>
            </a:endParaRPr>
          </a:p>
        </p:txBody>
      </p:sp>
      <mc:AlternateContent xmlns:mc="http://schemas.openxmlformats.org/markup-compatibility/2006" xmlns:a14="http://schemas.microsoft.com/office/drawing/2010/main">
        <mc:Choice Requires="a14">
          <p:sp>
            <p:nvSpPr>
              <p:cNvPr id="16" name="Rectangle 15"/>
              <p:cNvSpPr/>
              <p:nvPr/>
            </p:nvSpPr>
            <p:spPr>
              <a:xfrm>
                <a:off x="3059832" y="1417343"/>
                <a:ext cx="3816425" cy="9315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sz="2400" i="1" smtClean="0">
                          <a:solidFill>
                            <a:schemeClr val="tx1"/>
                          </a:solidFill>
                          <a:latin typeface="Cambria Math" panose="02040503050406030204" pitchFamily="18" charset="0"/>
                        </a:rPr>
                        <m:t>𝑓</m:t>
                      </m:r>
                      <m:r>
                        <a:rPr lang="en-AU" sz="2400" i="0">
                          <a:solidFill>
                            <a:schemeClr val="tx1"/>
                          </a:solidFill>
                          <a:latin typeface="Cambria Math" panose="02040503050406030204" pitchFamily="18" charset="0"/>
                        </a:rPr>
                        <m:t> = </m:t>
                      </m:r>
                      <m:f>
                        <m:fPr>
                          <m:ctrlPr>
                            <a:rPr lang="en-AU" sz="2400" i="1">
                              <a:solidFill>
                                <a:schemeClr val="tx1"/>
                              </a:solidFill>
                              <a:latin typeface="Cambria Math" panose="02040503050406030204" pitchFamily="18" charset="0"/>
                            </a:rPr>
                          </m:ctrlPr>
                        </m:fPr>
                        <m:num>
                          <m:f>
                            <m:fPr>
                              <m:type m:val="lin"/>
                              <m:ctrlPr>
                                <a:rPr lang="en-AU" sz="2400" i="1">
                                  <a:solidFill>
                                    <a:schemeClr val="tx1"/>
                                  </a:solidFill>
                                  <a:latin typeface="Cambria Math" panose="02040503050406030204" pitchFamily="18" charset="0"/>
                                </a:rPr>
                              </m:ctrlPr>
                            </m:fPr>
                            <m:num>
                              <m:sSub>
                                <m:sSubPr>
                                  <m:ctrlPr>
                                    <a:rPr lang="en-AU" sz="2400" i="1">
                                      <a:solidFill>
                                        <a:schemeClr val="tx1"/>
                                      </a:solidFill>
                                      <a:latin typeface="Cambria Math" panose="02040503050406030204" pitchFamily="18" charset="0"/>
                                    </a:rPr>
                                  </m:ctrlPr>
                                </m:sSubPr>
                                <m:e>
                                  <m:r>
                                    <m:rPr>
                                      <m:sty m:val="p"/>
                                    </m:rPr>
                                    <a:rPr lang="en-AU" sz="2400" i="0">
                                      <a:solidFill>
                                        <a:schemeClr val="tx1"/>
                                      </a:solidFill>
                                      <a:latin typeface="Cambria Math" panose="02040503050406030204" pitchFamily="18" charset="0"/>
                                    </a:rPr>
                                    <m:t>n</m:t>
                                  </m:r>
                                </m:e>
                                <m:sub>
                                  <m:r>
                                    <m:rPr>
                                      <m:sty m:val="p"/>
                                    </m:rPr>
                                    <a:rPr lang="en-AU" sz="2400" i="0">
                                      <a:solidFill>
                                        <a:schemeClr val="tx1"/>
                                      </a:solidFill>
                                      <a:latin typeface="Cambria Math" panose="02040503050406030204" pitchFamily="18" charset="0"/>
                                    </a:rPr>
                                    <m:t>regional</m:t>
                                  </m:r>
                                </m:sub>
                              </m:sSub>
                            </m:num>
                            <m:den>
                              <m:sSub>
                                <m:sSubPr>
                                  <m:ctrlPr>
                                    <a:rPr lang="en-AU" sz="2400" i="1">
                                      <a:solidFill>
                                        <a:schemeClr val="tx1"/>
                                      </a:solidFill>
                                      <a:latin typeface="Cambria Math" panose="02040503050406030204" pitchFamily="18" charset="0"/>
                                    </a:rPr>
                                  </m:ctrlPr>
                                </m:sSubPr>
                                <m:e>
                                  <m:r>
                                    <m:rPr>
                                      <m:sty m:val="p"/>
                                    </m:rPr>
                                    <a:rPr lang="en-AU" sz="2400" i="0">
                                      <a:solidFill>
                                        <a:schemeClr val="tx1"/>
                                      </a:solidFill>
                                      <a:latin typeface="Cambria Math" panose="02040503050406030204" pitchFamily="18" charset="0"/>
                                    </a:rPr>
                                    <m:t>n</m:t>
                                  </m:r>
                                </m:e>
                                <m:sub>
                                  <m:r>
                                    <m:rPr>
                                      <m:sty m:val="p"/>
                                    </m:rPr>
                                    <a:rPr lang="en-AU" sz="2400" i="0">
                                      <a:solidFill>
                                        <a:schemeClr val="tx1"/>
                                      </a:solidFill>
                                      <a:latin typeface="Cambria Math" panose="02040503050406030204" pitchFamily="18" charset="0"/>
                                    </a:rPr>
                                    <m:t>total</m:t>
                                  </m:r>
                                </m:sub>
                              </m:sSub>
                            </m:den>
                          </m:f>
                        </m:num>
                        <m:den>
                          <m:f>
                            <m:fPr>
                              <m:type m:val="lin"/>
                              <m:ctrlPr>
                                <a:rPr lang="en-AU" sz="2400" i="1">
                                  <a:solidFill>
                                    <a:schemeClr val="tx1"/>
                                  </a:solidFill>
                                  <a:latin typeface="Cambria Math" panose="02040503050406030204" pitchFamily="18" charset="0"/>
                                </a:rPr>
                              </m:ctrlPr>
                            </m:fPr>
                            <m:num>
                              <m:sSub>
                                <m:sSubPr>
                                  <m:ctrlPr>
                                    <a:rPr lang="en-AU" sz="2400" i="1">
                                      <a:solidFill>
                                        <a:schemeClr val="tx1"/>
                                      </a:solidFill>
                                      <a:latin typeface="Cambria Math" panose="02040503050406030204" pitchFamily="18" charset="0"/>
                                    </a:rPr>
                                  </m:ctrlPr>
                                </m:sSubPr>
                                <m:e>
                                  <m:r>
                                    <m:rPr>
                                      <m:sty m:val="p"/>
                                    </m:rPr>
                                    <a:rPr lang="en-AU" sz="2400" i="0">
                                      <a:solidFill>
                                        <a:schemeClr val="tx1"/>
                                      </a:solidFill>
                                      <a:latin typeface="Cambria Math" panose="02040503050406030204" pitchFamily="18" charset="0"/>
                                    </a:rPr>
                                    <m:t>A</m:t>
                                  </m:r>
                                </m:e>
                                <m:sub>
                                  <m:r>
                                    <m:rPr>
                                      <m:sty m:val="p"/>
                                    </m:rPr>
                                    <a:rPr lang="en-AU" sz="2400" i="0">
                                      <a:solidFill>
                                        <a:schemeClr val="tx1"/>
                                      </a:solidFill>
                                      <a:latin typeface="Cambria Math" panose="02040503050406030204" pitchFamily="18" charset="0"/>
                                    </a:rPr>
                                    <m:t>regional</m:t>
                                  </m:r>
                                </m:sub>
                              </m:sSub>
                            </m:num>
                            <m:den>
                              <m:sSub>
                                <m:sSubPr>
                                  <m:ctrlPr>
                                    <a:rPr lang="en-AU" sz="2400" i="1">
                                      <a:solidFill>
                                        <a:schemeClr val="tx1"/>
                                      </a:solidFill>
                                      <a:latin typeface="Cambria Math" panose="02040503050406030204" pitchFamily="18" charset="0"/>
                                    </a:rPr>
                                  </m:ctrlPr>
                                </m:sSubPr>
                                <m:e>
                                  <m:r>
                                    <m:rPr>
                                      <m:sty m:val="p"/>
                                    </m:rPr>
                                    <a:rPr lang="en-AU" sz="2400" i="0">
                                      <a:solidFill>
                                        <a:schemeClr val="tx1"/>
                                      </a:solidFill>
                                      <a:latin typeface="Cambria Math" panose="02040503050406030204" pitchFamily="18" charset="0"/>
                                    </a:rPr>
                                    <m:t>A</m:t>
                                  </m:r>
                                </m:e>
                                <m:sub>
                                  <m:r>
                                    <m:rPr>
                                      <m:sty m:val="p"/>
                                    </m:rPr>
                                    <a:rPr lang="en-AU" sz="2400" i="0">
                                      <a:solidFill>
                                        <a:schemeClr val="tx1"/>
                                      </a:solidFill>
                                      <a:latin typeface="Cambria Math" panose="02040503050406030204" pitchFamily="18" charset="0"/>
                                    </a:rPr>
                                    <m:t>total</m:t>
                                  </m:r>
                                </m:sub>
                              </m:sSub>
                            </m:den>
                          </m:f>
                        </m:den>
                      </m:f>
                    </m:oMath>
                  </m:oMathPara>
                </a14:m>
                <a:endParaRPr lang="en-AU" sz="24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3059832" y="1417343"/>
                <a:ext cx="3816425" cy="931537"/>
              </a:xfrm>
              <a:prstGeom prst="rect">
                <a:avLst/>
              </a:prstGeom>
              <a:blipFill rotWithShape="0">
                <a:blip r:embed="rId3"/>
                <a:stretch>
                  <a:fillRect/>
                </a:stretch>
              </a:blipFill>
            </p:spPr>
            <p:txBody>
              <a:bodyPr/>
              <a:lstStyle/>
              <a:p>
                <a:r>
                  <a:rPr lang="en-AU">
                    <a:noFill/>
                  </a:rPr>
                  <a:t> </a:t>
                </a:r>
              </a:p>
            </p:txBody>
          </p:sp>
        </mc:Fallback>
      </mc:AlternateContent>
      <p:sp>
        <p:nvSpPr>
          <p:cNvPr id="17" name="TextBox 16"/>
          <p:cNvSpPr txBox="1"/>
          <p:nvPr/>
        </p:nvSpPr>
        <p:spPr>
          <a:xfrm>
            <a:off x="299853" y="1660738"/>
            <a:ext cx="3264035" cy="400110"/>
          </a:xfrm>
          <a:prstGeom prst="rect">
            <a:avLst/>
          </a:prstGeom>
          <a:noFill/>
        </p:spPr>
        <p:txBody>
          <a:bodyPr wrap="none" rtlCol="0">
            <a:spAutoFit/>
          </a:bodyPr>
          <a:lstStyle/>
          <a:p>
            <a:r>
              <a:rPr lang="en-AU" sz="2000" dirty="0" smtClean="0">
                <a:solidFill>
                  <a:schemeClr val="tx1"/>
                </a:solidFill>
              </a:rPr>
              <a:t>Normalised deposition flux:</a:t>
            </a:r>
            <a:endParaRPr lang="en-AU" sz="2000" dirty="0">
              <a:solidFill>
                <a:schemeClr val="tx1"/>
              </a:solidFill>
            </a:endParaRPr>
          </a:p>
        </p:txBody>
      </p:sp>
      <p:sp>
        <p:nvSpPr>
          <p:cNvPr id="18" name="Title 1"/>
          <p:cNvSpPr txBox="1">
            <a:spLocks/>
          </p:cNvSpPr>
          <p:nvPr/>
        </p:nvSpPr>
        <p:spPr>
          <a:xfrm>
            <a:off x="381000" y="274638"/>
            <a:ext cx="8229600" cy="922337"/>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1" kern="0" dirty="0" smtClean="0"/>
              <a:t>Extrapolation mathematical modelling</a:t>
            </a:r>
            <a:endParaRPr lang="en-AU" kern="0" dirty="0"/>
          </a:p>
        </p:txBody>
      </p:sp>
      <p:sp>
        <p:nvSpPr>
          <p:cNvPr id="10" name="TextBox 9"/>
          <p:cNvSpPr txBox="1"/>
          <p:nvPr/>
        </p:nvSpPr>
        <p:spPr>
          <a:xfrm>
            <a:off x="36577" y="6093296"/>
            <a:ext cx="8999920" cy="430887"/>
          </a:xfrm>
          <a:prstGeom prst="rect">
            <a:avLst/>
          </a:prstGeom>
          <a:noFill/>
          <a:ln w="12700">
            <a:solidFill>
              <a:schemeClr val="tx1"/>
            </a:solidFill>
          </a:ln>
        </p:spPr>
        <p:txBody>
          <a:bodyPr wrap="square" rtlCol="0">
            <a:spAutoFit/>
          </a:bodyPr>
          <a:lstStyle/>
          <a:p>
            <a:r>
              <a:rPr lang="en-AU" sz="1100" b="1" dirty="0">
                <a:solidFill>
                  <a:schemeClr val="tx1"/>
                </a:solidFill>
              </a:rPr>
              <a:t>Paper </a:t>
            </a:r>
            <a:r>
              <a:rPr lang="en-AU" sz="1100" b="1" dirty="0" smtClean="0">
                <a:solidFill>
                  <a:schemeClr val="tx1"/>
                </a:solidFill>
              </a:rPr>
              <a:t>publication: </a:t>
            </a:r>
            <a:r>
              <a:rPr lang="en-AU" sz="1100" dirty="0" smtClean="0">
                <a:solidFill>
                  <a:schemeClr val="tx1"/>
                </a:solidFill>
              </a:rPr>
              <a:t>DONG, J. L., </a:t>
            </a:r>
            <a:r>
              <a:rPr lang="en-AU" sz="1100" b="1" i="1" dirty="0">
                <a:solidFill>
                  <a:srgbClr val="FF0000"/>
                </a:solidFill>
              </a:rPr>
              <a:t>SHANG, Y. D., </a:t>
            </a:r>
            <a:r>
              <a:rPr lang="en-AU" sz="1100" dirty="0" smtClean="0">
                <a:solidFill>
                  <a:schemeClr val="tx1"/>
                </a:solidFill>
              </a:rPr>
              <a:t>INTHAVONG</a:t>
            </a:r>
            <a:r>
              <a:rPr lang="en-AU" sz="1100" dirty="0">
                <a:solidFill>
                  <a:schemeClr val="tx1"/>
                </a:solidFill>
              </a:rPr>
              <a:t>, K. &amp; TU, J. Y</a:t>
            </a:r>
            <a:r>
              <a:rPr lang="en-AU" sz="1100" dirty="0" smtClean="0">
                <a:solidFill>
                  <a:schemeClr val="tx1"/>
                </a:solidFill>
              </a:rPr>
              <a:t>.. </a:t>
            </a:r>
          </a:p>
          <a:p>
            <a:r>
              <a:rPr lang="en-AU" sz="1100" dirty="0">
                <a:solidFill>
                  <a:schemeClr val="tx1"/>
                </a:solidFill>
              </a:rPr>
              <a:t>Comparative numerical modelling of inhaled </a:t>
            </a:r>
            <a:r>
              <a:rPr lang="en-AU" sz="1100" dirty="0" err="1">
                <a:solidFill>
                  <a:schemeClr val="tx1"/>
                </a:solidFill>
              </a:rPr>
              <a:t>nano</a:t>
            </a:r>
            <a:r>
              <a:rPr lang="en-AU" sz="1100" dirty="0">
                <a:solidFill>
                  <a:schemeClr val="tx1"/>
                </a:solidFill>
              </a:rPr>
              <a:t>-sized particle deposition in human and rat nasal cavities. </a:t>
            </a:r>
            <a:r>
              <a:rPr lang="en-AU" sz="1100" dirty="0" smtClean="0">
                <a:solidFill>
                  <a:schemeClr val="tx1"/>
                </a:solidFill>
              </a:rPr>
              <a:t>Toxicology of Sciences (Writing)</a:t>
            </a:r>
            <a:endParaRPr lang="en-AU" sz="1100" dirty="0">
              <a:solidFill>
                <a:schemeClr val="tx1"/>
              </a:solidFill>
            </a:endParaRPr>
          </a:p>
        </p:txBody>
      </p:sp>
      <p:sp>
        <p:nvSpPr>
          <p:cNvPr id="5" name="Rectangle 4"/>
          <p:cNvSpPr/>
          <p:nvPr/>
        </p:nvSpPr>
        <p:spPr bwMode="auto">
          <a:xfrm>
            <a:off x="1619672" y="4725144"/>
            <a:ext cx="2160240" cy="216024"/>
          </a:xfrm>
          <a:prstGeom prst="rect">
            <a:avLst/>
          </a:prstGeom>
          <a:noFill/>
          <a:ln w="12700"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13" name="Rectangle 12"/>
          <p:cNvSpPr/>
          <p:nvPr/>
        </p:nvSpPr>
        <p:spPr bwMode="auto">
          <a:xfrm>
            <a:off x="6588224" y="5157192"/>
            <a:ext cx="2160240" cy="216024"/>
          </a:xfrm>
          <a:prstGeom prst="rect">
            <a:avLst/>
          </a:prstGeom>
          <a:noFill/>
          <a:ln w="127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15" name="Rectangle 14"/>
          <p:cNvSpPr/>
          <p:nvPr/>
        </p:nvSpPr>
        <p:spPr bwMode="auto">
          <a:xfrm>
            <a:off x="3203848" y="4077071"/>
            <a:ext cx="617038" cy="216025"/>
          </a:xfrm>
          <a:prstGeom prst="rect">
            <a:avLst/>
          </a:prstGeom>
          <a:noFill/>
          <a:ln w="127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19" name="Rectangle 18"/>
          <p:cNvSpPr/>
          <p:nvPr/>
        </p:nvSpPr>
        <p:spPr bwMode="auto">
          <a:xfrm>
            <a:off x="5652120" y="4077072"/>
            <a:ext cx="617038" cy="216025"/>
          </a:xfrm>
          <a:prstGeom prst="rect">
            <a:avLst/>
          </a:prstGeom>
          <a:noFill/>
          <a:ln w="127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20" name="Rectangle 19"/>
          <p:cNvSpPr/>
          <p:nvPr/>
        </p:nvSpPr>
        <p:spPr bwMode="auto">
          <a:xfrm>
            <a:off x="8172400" y="4077072"/>
            <a:ext cx="617038" cy="216025"/>
          </a:xfrm>
          <a:prstGeom prst="rect">
            <a:avLst/>
          </a:prstGeom>
          <a:noFill/>
          <a:ln w="127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10237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13" grpId="0" animBg="1"/>
      <p:bldP spid="15" grpId="0" animBg="1"/>
      <p:bldP spid="19" grpId="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 and future works</a:t>
            </a:r>
            <a:endParaRPr lang="en-AU" b="1" dirty="0"/>
          </a:p>
        </p:txBody>
      </p:sp>
      <p:sp>
        <p:nvSpPr>
          <p:cNvPr id="6" name="Content Placeholder 5"/>
          <p:cNvSpPr>
            <a:spLocks noGrp="1"/>
          </p:cNvSpPr>
          <p:nvPr>
            <p:ph idx="1"/>
          </p:nvPr>
        </p:nvSpPr>
        <p:spPr>
          <a:xfrm>
            <a:off x="381000" y="980728"/>
            <a:ext cx="8229600" cy="5400600"/>
          </a:xfrm>
        </p:spPr>
        <p:txBody>
          <a:bodyPr/>
          <a:lstStyle/>
          <a:p>
            <a:r>
              <a:rPr lang="en-US" dirty="0" smtClean="0"/>
              <a:t>A new </a:t>
            </a:r>
            <a:r>
              <a:rPr lang="en-US" i="1" dirty="0" smtClean="0">
                <a:solidFill>
                  <a:srgbClr val="FF0000"/>
                </a:solidFill>
              </a:rPr>
              <a:t>respiratory geometry models database </a:t>
            </a:r>
            <a:r>
              <a:rPr lang="en-US" dirty="0" smtClean="0"/>
              <a:t>will be established with global collaboration.</a:t>
            </a:r>
          </a:p>
          <a:p>
            <a:r>
              <a:rPr lang="en-US" dirty="0" smtClean="0"/>
              <a:t>The </a:t>
            </a:r>
            <a:r>
              <a:rPr lang="en-US" i="1" dirty="0" smtClean="0">
                <a:solidFill>
                  <a:srgbClr val="FF0000"/>
                </a:solidFill>
              </a:rPr>
              <a:t>surface-mapping technique </a:t>
            </a:r>
            <a:r>
              <a:rPr lang="en-US" dirty="0" smtClean="0"/>
              <a:t>was introduced and developed to </a:t>
            </a:r>
            <a:r>
              <a:rPr lang="en-US" dirty="0" err="1" smtClean="0"/>
              <a:t>standardise</a:t>
            </a:r>
            <a:r>
              <a:rPr lang="en-US" dirty="0" smtClean="0"/>
              <a:t> </a:t>
            </a:r>
            <a:r>
              <a:rPr lang="en-US" dirty="0" err="1" smtClean="0"/>
              <a:t>visualisation</a:t>
            </a:r>
            <a:r>
              <a:rPr lang="en-US" dirty="0" smtClean="0"/>
              <a:t> method of regional deposition patterns in human/rat (and so on) nasal cavities. This will promote clinical application of estimating the preferred particle deposition sites.</a:t>
            </a:r>
          </a:p>
          <a:p>
            <a:r>
              <a:rPr lang="en-US" dirty="0" smtClean="0"/>
              <a:t>The influence </a:t>
            </a:r>
            <a:r>
              <a:rPr lang="en-US" i="1" dirty="0" smtClean="0">
                <a:solidFill>
                  <a:srgbClr val="FF0000"/>
                </a:solidFill>
              </a:rPr>
              <a:t>of facial features</a:t>
            </a:r>
            <a:r>
              <a:rPr lang="en-US" dirty="0" smtClean="0"/>
              <a:t> on particle deposition patterns in human nasal cavity was investigated and found that the face is highly recommended to be  included in the simulation.</a:t>
            </a:r>
          </a:p>
          <a:p>
            <a:r>
              <a:rPr lang="en-US" dirty="0" smtClean="0"/>
              <a:t>Comparative study of particle deposition patterns between human and rat was investigated to help establish the reliable </a:t>
            </a:r>
            <a:r>
              <a:rPr lang="en-US" i="1" dirty="0" smtClean="0">
                <a:solidFill>
                  <a:srgbClr val="FF0000"/>
                </a:solidFill>
              </a:rPr>
              <a:t>extrapolative model </a:t>
            </a:r>
            <a:r>
              <a:rPr lang="en-US" dirty="0" smtClean="0"/>
              <a:t>from rat to human.</a:t>
            </a:r>
          </a:p>
          <a:p>
            <a:r>
              <a:rPr lang="en-US" i="1" dirty="0" smtClean="0">
                <a:solidFill>
                  <a:srgbClr val="0070C0"/>
                </a:solidFill>
              </a:rPr>
              <a:t>Oral cavity, lower respiratory tract (larynx, trachea, bronchi) and lung need to be investigated.</a:t>
            </a:r>
          </a:p>
          <a:p>
            <a:r>
              <a:rPr lang="en-US" i="1" dirty="0" smtClean="0">
                <a:solidFill>
                  <a:srgbClr val="0070C0"/>
                </a:solidFill>
              </a:rPr>
              <a:t>The process of particles dissolving in mucus, penetrating through tissue and diffusing into blood vessels need to be simulated.</a:t>
            </a:r>
            <a:endParaRPr lang="en-AU" i="1" dirty="0">
              <a:solidFill>
                <a:srgbClr val="0070C0"/>
              </a:solidFill>
            </a:endParaRPr>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37</a:t>
            </a:fld>
            <a:endParaRPr lang="en-AU"/>
          </a:p>
        </p:txBody>
      </p:sp>
    </p:spTree>
    <p:extLst>
      <p:ext uri="{BB962C8B-B14F-4D97-AF65-F5344CB8AC3E}">
        <p14:creationId xmlns:p14="http://schemas.microsoft.com/office/powerpoint/2010/main" val="18231224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2D5F05B5-44D1-4D93-B4B5-80119BE92252}" type="slidenum">
              <a:rPr lang="en-AU" smtClean="0"/>
              <a:pPr/>
              <a:t>38</a:t>
            </a:fld>
            <a:endParaRPr lang="en-AU"/>
          </a:p>
        </p:txBody>
      </p:sp>
      <p:graphicFrame>
        <p:nvGraphicFramePr>
          <p:cNvPr id="6" name="Table 5"/>
          <p:cNvGraphicFramePr>
            <a:graphicFrameLocks noGrp="1"/>
          </p:cNvGraphicFramePr>
          <p:nvPr>
            <p:extLst>
              <p:ext uri="{D42A27DB-BD31-4B8C-83A1-F6EECF244321}">
                <p14:modId xmlns:p14="http://schemas.microsoft.com/office/powerpoint/2010/main" val="4000839999"/>
              </p:ext>
            </p:extLst>
          </p:nvPr>
        </p:nvGraphicFramePr>
        <p:xfrm>
          <a:off x="35496" y="44622"/>
          <a:ext cx="9014793" cy="6480722"/>
        </p:xfrm>
        <a:graphic>
          <a:graphicData uri="http://schemas.openxmlformats.org/drawingml/2006/table">
            <a:tbl>
              <a:tblPr firstRow="1" firstCol="1" bandRow="1"/>
              <a:tblGrid>
                <a:gridCol w="2211177"/>
                <a:gridCol w="425226"/>
                <a:gridCol w="425226"/>
                <a:gridCol w="425226"/>
                <a:gridCol w="425226"/>
                <a:gridCol w="425226"/>
                <a:gridCol w="425226"/>
                <a:gridCol w="425226"/>
                <a:gridCol w="425226"/>
                <a:gridCol w="425226"/>
                <a:gridCol w="425226"/>
                <a:gridCol w="425226"/>
                <a:gridCol w="425226"/>
                <a:gridCol w="425226"/>
                <a:gridCol w="425226"/>
                <a:gridCol w="425226"/>
                <a:gridCol w="425226"/>
              </a:tblGrid>
              <a:tr h="1201817">
                <a:tc rowSpan="2">
                  <a:txBody>
                    <a:bodyPr/>
                    <a:lstStyle/>
                    <a:p>
                      <a:pPr>
                        <a:lnSpc>
                          <a:spcPct val="115000"/>
                        </a:lnSpc>
                        <a:spcAft>
                          <a:spcPts val="1000"/>
                        </a:spcAft>
                      </a:pPr>
                      <a:r>
                        <a:rPr lang="en-US" sz="1800" b="1"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Title of Activity</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16">
                  <a:txBody>
                    <a:bodyPr/>
                    <a:lstStyle/>
                    <a:p>
                      <a:pPr algn="ctr">
                        <a:lnSpc>
                          <a:spcPct val="115000"/>
                        </a:lnSpc>
                        <a:spcBef>
                          <a:spcPts val="200"/>
                        </a:spcBef>
                        <a:spcAft>
                          <a:spcPts val="1000"/>
                        </a:spcAft>
                      </a:pPr>
                      <a:r>
                        <a:rPr lang="en-US" sz="1800" b="1" spc="2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Timelines</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15000"/>
                        </a:lnSpc>
                        <a:spcAft>
                          <a:spcPts val="1000"/>
                        </a:spcAft>
                      </a:pPr>
                      <a:r>
                        <a:rPr lang="en-US" sz="18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PhD</a:t>
                      </a:r>
                      <a:r>
                        <a:rPr lang="en-US" sz="1800" b="1"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r>
                        <a:rPr lang="en-US" sz="18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Quarters</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pPr>
                        <a:lnSpc>
                          <a:spcPct val="115000"/>
                        </a:lnSpc>
                        <a:spcAft>
                          <a:spcPts val="10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nSpc>
                          <a:spcPct val="115000"/>
                        </a:lnSpc>
                        <a:spcAft>
                          <a:spcPts val="10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3480">
                <a:tc vMerge="1">
                  <a:txBody>
                    <a:bodyPr/>
                    <a:lstStyle/>
                    <a:p>
                      <a:endParaRPr lang="en-AU"/>
                    </a:p>
                  </a:txBody>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2</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3</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4</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5</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6</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7</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8</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9</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10</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11</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12</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13</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lnSpc>
                          <a:spcPct val="115000"/>
                        </a:lnSpc>
                        <a:spcBef>
                          <a:spcPts val="300"/>
                        </a:spcBef>
                        <a:spcAft>
                          <a:spcPts val="300"/>
                        </a:spcAft>
                      </a:pPr>
                      <a:r>
                        <a:rPr lang="en-US" sz="1200" b="1"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14</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marL="0" algn="ctr" defTabSz="914400" rtl="0" eaLnBrk="1" latinLnBrk="0" hangingPunct="1">
                        <a:lnSpc>
                          <a:spcPct val="115000"/>
                        </a:lnSpc>
                        <a:spcBef>
                          <a:spcPts val="300"/>
                        </a:spcBef>
                        <a:spcAft>
                          <a:spcPts val="300"/>
                        </a:spcAft>
                      </a:pPr>
                      <a:r>
                        <a:rPr lang="en-US" sz="1200" b="1" kern="120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15</a:t>
                      </a:r>
                      <a:endParaRPr lang="en-AU" sz="1200" b="1" kern="12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marL="0" algn="ctr" defTabSz="914400" rtl="0" eaLnBrk="1" latinLnBrk="0" hangingPunct="1">
                        <a:lnSpc>
                          <a:spcPct val="115000"/>
                        </a:lnSpc>
                        <a:spcBef>
                          <a:spcPts val="300"/>
                        </a:spcBef>
                        <a:spcAft>
                          <a:spcPts val="300"/>
                        </a:spcAft>
                      </a:pPr>
                      <a:r>
                        <a:rPr lang="en-US" sz="1200" b="1" kern="120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16</a:t>
                      </a:r>
                      <a:endParaRPr lang="en-AU" sz="1200" b="1" kern="12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r>
              <a:tr h="338223">
                <a:tc>
                  <a:txBody>
                    <a:bodyPr/>
                    <a:lstStyle/>
                    <a:p>
                      <a:pPr algn="l">
                        <a:lnSpc>
                          <a:spcPct val="115000"/>
                        </a:lnSpc>
                        <a:spcBef>
                          <a:spcPts val="200"/>
                        </a:spcBef>
                        <a:spcAft>
                          <a:spcPts val="200"/>
                        </a:spcAft>
                      </a:pPr>
                      <a:r>
                        <a:rPr lang="en-US" sz="1200" b="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1. Literature review</a:t>
                      </a:r>
                      <a:endParaRPr lang="en-AU" sz="2400" b="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1946">
                <a:tc>
                  <a:txBody>
                    <a:bodyPr/>
                    <a:lstStyle/>
                    <a:p>
                      <a:pPr algn="l">
                        <a:lnSpc>
                          <a:spcPct val="115000"/>
                        </a:lnSpc>
                        <a:spcBef>
                          <a:spcPts val="200"/>
                        </a:spcBef>
                        <a:spcAft>
                          <a:spcPts val="200"/>
                        </a:spcAft>
                      </a:pPr>
                      <a:r>
                        <a:rPr lang="en-US" sz="1200" b="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2. Reconstruct </a:t>
                      </a:r>
                      <a:r>
                        <a:rPr lang="en-US" sz="1200" b="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human </a:t>
                      </a:r>
                      <a:r>
                        <a:rPr lang="en-US" sz="1200" b="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CT scan </a:t>
                      </a:r>
                      <a:r>
                        <a:rPr lang="en-US" sz="1200" b="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to</a:t>
                      </a:r>
                      <a:r>
                        <a:rPr lang="en-US" sz="1200" b="0" baseline="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r>
                        <a:rPr lang="en-US" sz="1200" b="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computational </a:t>
                      </a:r>
                      <a:r>
                        <a:rPr lang="en-US" sz="1200" b="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model</a:t>
                      </a:r>
                      <a:endParaRPr lang="en-AU" sz="2400" b="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3768">
                <a:tc>
                  <a:txBody>
                    <a:bodyPr/>
                    <a:lstStyle/>
                    <a:p>
                      <a:pPr algn="l">
                        <a:lnSpc>
                          <a:spcPct val="115000"/>
                        </a:lnSpc>
                        <a:spcBef>
                          <a:spcPts val="200"/>
                        </a:spcBef>
                        <a:spcAft>
                          <a:spcPts val="200"/>
                        </a:spcAft>
                      </a:pPr>
                      <a:r>
                        <a:rPr lang="en-US" sz="1200" b="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3. </a:t>
                      </a:r>
                      <a:r>
                        <a:rPr lang="en-US" sz="1200" b="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Reconstruct</a:t>
                      </a:r>
                      <a:r>
                        <a:rPr lang="en-US" sz="1200" b="0" baseline="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rat</a:t>
                      </a:r>
                      <a:r>
                        <a:rPr lang="en-US" sz="1200" b="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CT scan to</a:t>
                      </a:r>
                      <a:r>
                        <a:rPr lang="en-US" sz="1200" b="0" baseline="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r>
                        <a:rPr lang="en-US" sz="1200" b="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computational model</a:t>
                      </a:r>
                      <a:endParaRPr lang="en-AU" sz="2400" b="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4819">
                <a:tc>
                  <a:txBody>
                    <a:bodyPr/>
                    <a:lstStyle/>
                    <a:p>
                      <a:pPr algn="l">
                        <a:lnSpc>
                          <a:spcPct val="115000"/>
                        </a:lnSpc>
                        <a:spcBef>
                          <a:spcPts val="200"/>
                        </a:spcBef>
                        <a:spcAft>
                          <a:spcPts val="200"/>
                        </a:spcAft>
                      </a:pPr>
                      <a:r>
                        <a:rPr lang="en-US" sz="1200" b="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4. </a:t>
                      </a:r>
                      <a:r>
                        <a:rPr lang="en-US" sz="1200" b="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Design and improve strategies for surface-mapping technique</a:t>
                      </a:r>
                      <a:endParaRPr lang="en-AU" sz="2400" b="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7428">
                <a:tc>
                  <a:txBody>
                    <a:bodyPr/>
                    <a:lstStyle/>
                    <a:p>
                      <a:pPr algn="l">
                        <a:lnSpc>
                          <a:spcPct val="115000"/>
                        </a:lnSpc>
                        <a:spcBef>
                          <a:spcPts val="200"/>
                        </a:spcBef>
                        <a:spcAft>
                          <a:spcPts val="200"/>
                        </a:spcAft>
                      </a:pPr>
                      <a:r>
                        <a:rPr lang="en-US" sz="1200" b="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5. </a:t>
                      </a:r>
                      <a:r>
                        <a:rPr lang="en-US" sz="1200" b="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Compare airflow field and particle deposition patterns between human nasal models</a:t>
                      </a:r>
                      <a:endParaRPr lang="en-AU" sz="2400" b="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7428">
                <a:tc>
                  <a:txBody>
                    <a:bodyPr/>
                    <a:lstStyle/>
                    <a:p>
                      <a:pPr algn="l">
                        <a:lnSpc>
                          <a:spcPct val="115000"/>
                        </a:lnSpc>
                        <a:spcBef>
                          <a:spcPts val="200"/>
                        </a:spcBef>
                        <a:spcAft>
                          <a:spcPts val="200"/>
                        </a:spcAft>
                      </a:pPr>
                      <a:r>
                        <a:rPr lang="en-US" sz="1200" b="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6. </a:t>
                      </a:r>
                      <a:r>
                        <a:rPr lang="en-US" sz="1200" b="0" dirty="0" smtClean="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Compare airflow field and particle deposition patterns between human and rat models</a:t>
                      </a:r>
                      <a:endParaRPr lang="en-AU" sz="2400" b="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3590">
                <a:tc>
                  <a:txBody>
                    <a:bodyPr/>
                    <a:lstStyle/>
                    <a:p>
                      <a:pPr algn="l">
                        <a:lnSpc>
                          <a:spcPct val="115000"/>
                        </a:lnSpc>
                        <a:spcBef>
                          <a:spcPts val="200"/>
                        </a:spcBef>
                        <a:spcAft>
                          <a:spcPts val="200"/>
                        </a:spcAft>
                      </a:pPr>
                      <a:r>
                        <a:rPr lang="en-US" sz="1200" b="0" dirty="0">
                          <a:effectLst/>
                          <a:latin typeface="Arial" panose="020B0604020202020204" pitchFamily="34" charset="0"/>
                          <a:ea typeface="宋体" panose="02010600030101010101" pitchFamily="2" charset="-122"/>
                          <a:cs typeface="Times New Roman" panose="02020603050405020304" pitchFamily="18" charset="0"/>
                        </a:rPr>
                        <a:t>7. </a:t>
                      </a:r>
                      <a:r>
                        <a:rPr lang="en-US" sz="1200" b="0" dirty="0" smtClean="0">
                          <a:effectLst/>
                          <a:latin typeface="Arial" panose="020B0604020202020204" pitchFamily="34" charset="0"/>
                          <a:ea typeface="宋体" panose="02010600030101010101" pitchFamily="2" charset="-122"/>
                          <a:cs typeface="Times New Roman" panose="02020603050405020304" pitchFamily="18" charset="0"/>
                        </a:rPr>
                        <a:t>Journal and conference publication</a:t>
                      </a:r>
                      <a:endParaRPr lang="en-AU" sz="2400" b="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nSpc>
                          <a:spcPct val="115000"/>
                        </a:lnSpc>
                        <a:spcBef>
                          <a:spcPts val="200"/>
                        </a:spcBef>
                        <a:spcAft>
                          <a:spcPts val="200"/>
                        </a:spcAft>
                      </a:pPr>
                      <a:r>
                        <a:rPr lang="en-AU" sz="120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15000"/>
                        </a:lnSpc>
                        <a:spcBef>
                          <a:spcPts val="200"/>
                        </a:spcBef>
                        <a:spcAft>
                          <a:spcPts val="200"/>
                        </a:spcAft>
                      </a:pPr>
                      <a:r>
                        <a:rPr lang="en-AU" sz="1200" dirty="0">
                          <a:solidFill>
                            <a:srgbClr val="00B050"/>
                          </a:solidFill>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r>
              <a:tr h="338223">
                <a:tc>
                  <a:txBody>
                    <a:bodyPr/>
                    <a:lstStyle/>
                    <a:p>
                      <a:pPr algn="l">
                        <a:lnSpc>
                          <a:spcPct val="115000"/>
                        </a:lnSpc>
                        <a:spcBef>
                          <a:spcPts val="200"/>
                        </a:spcBef>
                        <a:spcAft>
                          <a:spcPts val="200"/>
                        </a:spcAft>
                      </a:pPr>
                      <a:r>
                        <a:rPr lang="en-US" sz="1200" b="0" dirty="0" smtClean="0">
                          <a:effectLst/>
                          <a:latin typeface="Arial" panose="020B0604020202020204" pitchFamily="34" charset="0"/>
                          <a:ea typeface="宋体" panose="02010600030101010101" pitchFamily="2" charset="-122"/>
                          <a:cs typeface="Times New Roman" panose="02020603050405020304" pitchFamily="18" charset="0"/>
                        </a:rPr>
                        <a:t>8.Thesis </a:t>
                      </a:r>
                      <a:r>
                        <a:rPr lang="en-US" sz="1200" b="0" dirty="0">
                          <a:effectLst/>
                          <a:latin typeface="Arial" panose="020B0604020202020204" pitchFamily="34" charset="0"/>
                          <a:ea typeface="宋体" panose="02010600030101010101" pitchFamily="2" charset="-122"/>
                          <a:cs typeface="Times New Roman" panose="02020603050405020304" pitchFamily="18" charset="0"/>
                        </a:rPr>
                        <a:t>Write-up</a:t>
                      </a:r>
                      <a:endParaRPr lang="en-AU" sz="2400" b="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200"/>
                        </a:spcBef>
                        <a:spcAft>
                          <a:spcPts val="200"/>
                        </a:spcAft>
                      </a:pPr>
                      <a:r>
                        <a:rPr lang="en-AU" sz="1200">
                          <a:effectLst/>
                          <a:latin typeface="Arial" panose="020B0604020202020204" pitchFamily="34" charset="0"/>
                          <a:ea typeface="宋体" panose="02010600030101010101" pitchFamily="2" charset="-122"/>
                          <a:cs typeface="Times New Roman" panose="02020603050405020304" pitchFamily="18" charset="0"/>
                        </a:rPr>
                        <a:t> </a:t>
                      </a:r>
                      <a:endParaRPr lang="en-AU"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15000"/>
                        </a:lnSpc>
                        <a:spcBef>
                          <a:spcPts val="200"/>
                        </a:spcBef>
                        <a:spcAft>
                          <a:spcPts val="200"/>
                        </a:spcAft>
                      </a:pPr>
                      <a:r>
                        <a:rPr lang="en-AU" sz="1200" dirty="0">
                          <a:effectLst/>
                          <a:latin typeface="Arial" panose="020B0604020202020204" pitchFamily="34" charset="0"/>
                          <a:ea typeface="宋体" panose="02010600030101010101" pitchFamily="2" charset="-122"/>
                          <a:cs typeface="Times New Roman" panose="02020603050405020304" pitchFamily="18" charset="0"/>
                        </a:rPr>
                        <a:t> </a:t>
                      </a: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15000"/>
                        </a:lnSpc>
                        <a:spcBef>
                          <a:spcPts val="200"/>
                        </a:spcBef>
                        <a:spcAft>
                          <a:spcPts val="200"/>
                        </a:spcAft>
                      </a:pPr>
                      <a:endParaRPr lang="en-AU"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r>
            </a:tbl>
          </a:graphicData>
        </a:graphic>
      </p:graphicFrame>
      <p:sp>
        <p:nvSpPr>
          <p:cNvPr id="5" name="Rectangle 4"/>
          <p:cNvSpPr/>
          <p:nvPr/>
        </p:nvSpPr>
        <p:spPr bwMode="auto">
          <a:xfrm>
            <a:off x="7092280" y="188640"/>
            <a:ext cx="216024" cy="216024"/>
          </a:xfrm>
          <a:prstGeom prst="rect">
            <a:avLst/>
          </a:prstGeom>
          <a:solidFill>
            <a:srgbClr val="00B050"/>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7" name="TextBox 6"/>
          <p:cNvSpPr txBox="1"/>
          <p:nvPr/>
        </p:nvSpPr>
        <p:spPr>
          <a:xfrm>
            <a:off x="7338136" y="116632"/>
            <a:ext cx="1175322" cy="338554"/>
          </a:xfrm>
          <a:prstGeom prst="rect">
            <a:avLst/>
          </a:prstGeom>
          <a:noFill/>
        </p:spPr>
        <p:txBody>
          <a:bodyPr wrap="none" rtlCol="0">
            <a:spAutoFit/>
          </a:bodyPr>
          <a:lstStyle/>
          <a:p>
            <a:r>
              <a:rPr lang="en-US" sz="1600" dirty="0" smtClean="0">
                <a:solidFill>
                  <a:schemeClr val="tx1"/>
                </a:solidFill>
              </a:rPr>
              <a:t>Completed</a:t>
            </a:r>
            <a:endParaRPr lang="en-AU" sz="1600" dirty="0">
              <a:solidFill>
                <a:schemeClr val="tx1"/>
              </a:solidFill>
            </a:endParaRPr>
          </a:p>
        </p:txBody>
      </p:sp>
      <p:sp>
        <p:nvSpPr>
          <p:cNvPr id="8" name="Rectangle 7"/>
          <p:cNvSpPr/>
          <p:nvPr/>
        </p:nvSpPr>
        <p:spPr bwMode="auto">
          <a:xfrm>
            <a:off x="7092280" y="528935"/>
            <a:ext cx="216024" cy="216024"/>
          </a:xfrm>
          <a:prstGeom prst="rect">
            <a:avLst/>
          </a:prstGeom>
          <a:solidFill>
            <a:srgbClr val="FF0000"/>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
        <p:nvSpPr>
          <p:cNvPr id="9" name="TextBox 8"/>
          <p:cNvSpPr txBox="1"/>
          <p:nvPr/>
        </p:nvSpPr>
        <p:spPr>
          <a:xfrm>
            <a:off x="7338136" y="456927"/>
            <a:ext cx="1221809" cy="338554"/>
          </a:xfrm>
          <a:prstGeom prst="rect">
            <a:avLst/>
          </a:prstGeom>
          <a:noFill/>
        </p:spPr>
        <p:txBody>
          <a:bodyPr wrap="none" rtlCol="0">
            <a:spAutoFit/>
          </a:bodyPr>
          <a:lstStyle/>
          <a:p>
            <a:r>
              <a:rPr lang="en-US" sz="1600" dirty="0" smtClean="0">
                <a:solidFill>
                  <a:schemeClr val="tx1"/>
                </a:solidFill>
              </a:rPr>
              <a:t>Future plan</a:t>
            </a:r>
            <a:endParaRPr lang="en-AU" sz="1600" dirty="0">
              <a:solidFill>
                <a:schemeClr val="tx1"/>
              </a:solidFill>
            </a:endParaRPr>
          </a:p>
        </p:txBody>
      </p:sp>
    </p:spTree>
    <p:extLst>
      <p:ext uri="{BB962C8B-B14F-4D97-AF65-F5344CB8AC3E}">
        <p14:creationId xmlns:p14="http://schemas.microsoft.com/office/powerpoint/2010/main" val="6001745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Acknowledgment</a:t>
            </a:r>
            <a:endParaRPr lang="en-AU" b="1" dirty="0"/>
          </a:p>
        </p:txBody>
      </p:sp>
      <p:sp>
        <p:nvSpPr>
          <p:cNvPr id="6" name="Content Placeholder 5"/>
          <p:cNvSpPr>
            <a:spLocks noGrp="1"/>
          </p:cNvSpPr>
          <p:nvPr>
            <p:ph idx="1"/>
          </p:nvPr>
        </p:nvSpPr>
        <p:spPr/>
        <p:txBody>
          <a:bodyPr/>
          <a:lstStyle/>
          <a:p>
            <a:r>
              <a:rPr lang="en-US" sz="2400" dirty="0" smtClean="0"/>
              <a:t>Professor </a:t>
            </a:r>
            <a:r>
              <a:rPr lang="en-US" sz="2400" dirty="0" err="1" smtClean="0"/>
              <a:t>Jiyuan</a:t>
            </a:r>
            <a:r>
              <a:rPr lang="en-US" sz="2400" dirty="0" smtClean="0"/>
              <a:t> TU</a:t>
            </a:r>
          </a:p>
          <a:p>
            <a:r>
              <a:rPr lang="en-US" sz="2400" dirty="0" smtClean="0"/>
              <a:t>Dr. </a:t>
            </a:r>
            <a:r>
              <a:rPr lang="en-US" sz="2400" dirty="0" err="1" smtClean="0"/>
              <a:t>Kiao</a:t>
            </a:r>
            <a:r>
              <a:rPr lang="en-US" sz="2400" dirty="0" smtClean="0"/>
              <a:t> INTHAVONG</a:t>
            </a:r>
          </a:p>
          <a:p>
            <a:r>
              <a:rPr lang="en-US" sz="2400" dirty="0" smtClean="0"/>
              <a:t>CFD Group</a:t>
            </a:r>
          </a:p>
          <a:p>
            <a:r>
              <a:rPr lang="en-US" sz="2400" dirty="0" smtClean="0"/>
              <a:t>SAMME, RMIT</a:t>
            </a:r>
          </a:p>
          <a:p>
            <a:r>
              <a:rPr lang="en-US" sz="2400" dirty="0" smtClean="0"/>
              <a:t>Committee</a:t>
            </a:r>
          </a:p>
          <a:p>
            <a:pPr marL="0" indent="0">
              <a:buNone/>
            </a:pPr>
            <a:endParaRPr lang="en-AU"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39</a:t>
            </a:fld>
            <a:endParaRPr lang="en-AU"/>
          </a:p>
        </p:txBody>
      </p:sp>
    </p:spTree>
    <p:extLst>
      <p:ext uri="{BB962C8B-B14F-4D97-AF65-F5344CB8AC3E}">
        <p14:creationId xmlns:p14="http://schemas.microsoft.com/office/powerpoint/2010/main" val="3119549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li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20000" contrast="40000"/>
          </a:blip>
          <a:srcRect b="4219"/>
          <a:stretch/>
        </p:blipFill>
        <p:spPr>
          <a:xfrm>
            <a:off x="0" y="980728"/>
            <a:ext cx="9144000" cy="4926528"/>
          </a:xfrm>
          <a:prstGeom prst="rect">
            <a:avLst/>
          </a:prstGeom>
        </p:spPr>
      </p:pic>
      <p:sp>
        <p:nvSpPr>
          <p:cNvPr id="4" name="Date Placeholder 3"/>
          <p:cNvSpPr>
            <a:spLocks noGrp="1"/>
          </p:cNvSpPr>
          <p:nvPr>
            <p:ph type="dt" sz="half" idx="10"/>
          </p:nvPr>
        </p:nvSpPr>
        <p:spPr/>
        <p:txBody>
          <a:bodyPr/>
          <a:lstStyle/>
          <a:p>
            <a:r>
              <a:rPr lang="en-AU"/>
              <a:t>RMIT University©2008</a:t>
            </a:r>
          </a:p>
        </p:txBody>
      </p:sp>
      <p:sp>
        <p:nvSpPr>
          <p:cNvPr id="5" name="Footer Placeholder 4"/>
          <p:cNvSpPr>
            <a:spLocks noGrp="1"/>
          </p:cNvSpPr>
          <p:nvPr>
            <p:ph type="ftr" sz="quarter" idx="11"/>
          </p:nvPr>
        </p:nvSpPr>
        <p:spPr/>
        <p:txBody>
          <a:bodyPr/>
          <a:lstStyle/>
          <a:p>
            <a:r>
              <a:rPr lang="en-AU"/>
              <a:t>Science, Engineering &amp; Health</a:t>
            </a:r>
          </a:p>
        </p:txBody>
      </p:sp>
      <p:sp>
        <p:nvSpPr>
          <p:cNvPr id="6" name="Slide Number Placeholder 5"/>
          <p:cNvSpPr>
            <a:spLocks noGrp="1"/>
          </p:cNvSpPr>
          <p:nvPr>
            <p:ph type="sldNum" sz="quarter" idx="12"/>
          </p:nvPr>
        </p:nvSpPr>
        <p:spPr/>
        <p:txBody>
          <a:bodyPr/>
          <a:lstStyle/>
          <a:p>
            <a:fld id="{656D76FB-609B-495A-BD27-F48515315907}" type="slidenum">
              <a:rPr lang="en-AU"/>
              <a:pPr/>
              <a:t>4</a:t>
            </a:fld>
            <a:endParaRPr lang="en-AU"/>
          </a:p>
        </p:txBody>
      </p:sp>
      <p:sp>
        <p:nvSpPr>
          <p:cNvPr id="83970" name="Rectangle 2"/>
          <p:cNvSpPr>
            <a:spLocks noGrp="1" noChangeArrowheads="1"/>
          </p:cNvSpPr>
          <p:nvPr>
            <p:ph type="title"/>
          </p:nvPr>
        </p:nvSpPr>
        <p:spPr/>
        <p:txBody>
          <a:bodyPr/>
          <a:lstStyle/>
          <a:p>
            <a:r>
              <a:rPr lang="en-US" b="1" smtClean="0"/>
              <a:t>Global atmospheric pollution recirculation</a:t>
            </a:r>
            <a:endParaRPr lang="en-US" b="1"/>
          </a:p>
        </p:txBody>
      </p:sp>
      <p:sp>
        <p:nvSpPr>
          <p:cNvPr id="3" name="TextBox 2"/>
          <p:cNvSpPr txBox="1"/>
          <p:nvPr/>
        </p:nvSpPr>
        <p:spPr>
          <a:xfrm>
            <a:off x="0" y="5795178"/>
            <a:ext cx="9144000" cy="400110"/>
          </a:xfrm>
          <a:prstGeom prst="rect">
            <a:avLst/>
          </a:prstGeom>
          <a:solidFill>
            <a:schemeClr val="tx1"/>
          </a:solidFill>
        </p:spPr>
        <p:txBody>
          <a:bodyPr wrap="square" rtlCol="0">
            <a:spAutoFit/>
          </a:bodyPr>
          <a:lstStyle/>
          <a:p>
            <a:r>
              <a:rPr lang="en-US" sz="2000" b="1" dirty="0" smtClean="0">
                <a:solidFill>
                  <a:srgbClr val="FF0000"/>
                </a:solidFill>
              </a:rPr>
              <a:t>   Red: dust	  </a:t>
            </a:r>
            <a:r>
              <a:rPr lang="en-US" sz="2000" b="1" dirty="0" smtClean="0">
                <a:solidFill>
                  <a:srgbClr val="00B050"/>
                </a:solidFill>
              </a:rPr>
              <a:t>Green: organic         </a:t>
            </a:r>
            <a:r>
              <a:rPr lang="en-US" sz="2000" b="1" dirty="0" smtClean="0"/>
              <a:t>White: sulfates</a:t>
            </a:r>
            <a:r>
              <a:rPr lang="en-US" sz="2000" b="1" dirty="0">
                <a:solidFill>
                  <a:srgbClr val="FF0000"/>
                </a:solidFill>
              </a:rPr>
              <a:t> </a:t>
            </a:r>
            <a:r>
              <a:rPr lang="en-US" sz="2000" b="1" dirty="0" smtClean="0">
                <a:solidFill>
                  <a:srgbClr val="FF0000"/>
                </a:solidFill>
              </a:rPr>
              <a:t>          </a:t>
            </a:r>
            <a:r>
              <a:rPr lang="en-US" sz="2000" b="1" dirty="0" smtClean="0">
                <a:solidFill>
                  <a:srgbClr val="00B0F0"/>
                </a:solidFill>
              </a:rPr>
              <a:t>Blue: sea salt  </a:t>
            </a:r>
            <a:endParaRPr lang="en-AU" sz="2000" b="1" dirty="0">
              <a:solidFill>
                <a:srgbClr val="00B0F0"/>
              </a:solidFill>
            </a:endParaRPr>
          </a:p>
        </p:txBody>
      </p:sp>
      <p:cxnSp>
        <p:nvCxnSpPr>
          <p:cNvPr id="13" name="Straight Arrow Connector 12"/>
          <p:cNvCxnSpPr/>
          <p:nvPr/>
        </p:nvCxnSpPr>
        <p:spPr>
          <a:xfrm flipV="1">
            <a:off x="7452320" y="4320352"/>
            <a:ext cx="161602" cy="33278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751440" y="3501008"/>
            <a:ext cx="0" cy="28803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8402488" y="4625881"/>
            <a:ext cx="273968" cy="2432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1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Publication</a:t>
            </a:r>
            <a:endParaRPr lang="en-AU" b="1" dirty="0"/>
          </a:p>
        </p:txBody>
      </p:sp>
      <p:sp>
        <p:nvSpPr>
          <p:cNvPr id="6" name="Content Placeholder 5"/>
          <p:cNvSpPr>
            <a:spLocks noGrp="1"/>
          </p:cNvSpPr>
          <p:nvPr>
            <p:ph idx="1"/>
          </p:nvPr>
        </p:nvSpPr>
        <p:spPr>
          <a:xfrm>
            <a:off x="179512" y="764704"/>
            <a:ext cx="8640960" cy="5544616"/>
          </a:xfrm>
        </p:spPr>
        <p:txBody>
          <a:bodyPr/>
          <a:lstStyle/>
          <a:p>
            <a:pPr>
              <a:spcBef>
                <a:spcPts val="0"/>
              </a:spcBef>
              <a:spcAft>
                <a:spcPts val="500"/>
              </a:spcAft>
            </a:pPr>
            <a:r>
              <a:rPr lang="en-US" sz="2000" b="1" i="1" dirty="0" smtClean="0"/>
              <a:t>Journal papers</a:t>
            </a:r>
          </a:p>
          <a:p>
            <a:pPr marL="0" indent="0">
              <a:spcBef>
                <a:spcPts val="100"/>
              </a:spcBef>
              <a:spcAft>
                <a:spcPts val="100"/>
              </a:spcAft>
              <a:buNone/>
            </a:pPr>
            <a:r>
              <a:rPr lang="en-AU" sz="1200" dirty="0"/>
              <a:t>1</a:t>
            </a:r>
            <a:r>
              <a:rPr lang="en-AU" sz="1200" dirty="0" smtClean="0"/>
              <a:t>. </a:t>
            </a:r>
            <a:r>
              <a:rPr lang="en-AU" sz="1400" b="1" i="1" dirty="0">
                <a:solidFill>
                  <a:srgbClr val="FF0000"/>
                </a:solidFill>
              </a:rPr>
              <a:t>SHANG, Y. D., </a:t>
            </a:r>
            <a:r>
              <a:rPr lang="en-AU" sz="1200" dirty="0"/>
              <a:t>INTHAVONG, K. &amp; TU, J. Y. 2015. Detailed micro-particle deposition patterns in the human nasal cavity </a:t>
            </a:r>
          </a:p>
          <a:p>
            <a:pPr marL="0" indent="0">
              <a:spcBef>
                <a:spcPts val="100"/>
              </a:spcBef>
              <a:spcAft>
                <a:spcPts val="100"/>
              </a:spcAft>
              <a:buNone/>
            </a:pPr>
            <a:r>
              <a:rPr lang="en-AU" sz="1200" dirty="0"/>
              <a:t>    influenced by the breathing zone. Computers &amp; Fluids, 114, 141-150.</a:t>
            </a:r>
          </a:p>
          <a:p>
            <a:pPr marL="0" indent="0">
              <a:spcBef>
                <a:spcPts val="100"/>
              </a:spcBef>
              <a:spcAft>
                <a:spcPts val="100"/>
              </a:spcAft>
              <a:buNone/>
            </a:pPr>
            <a:r>
              <a:rPr lang="en-AU" sz="1200" dirty="0"/>
              <a:t>2</a:t>
            </a:r>
            <a:r>
              <a:rPr lang="en-AU" sz="1200" dirty="0" smtClean="0"/>
              <a:t>. </a:t>
            </a:r>
            <a:r>
              <a:rPr lang="en-AU" sz="1400" b="1" i="1" dirty="0">
                <a:solidFill>
                  <a:srgbClr val="FF0000"/>
                </a:solidFill>
              </a:rPr>
              <a:t>SHANG, Y. D., </a:t>
            </a:r>
            <a:r>
              <a:rPr lang="en-AU" sz="1200" dirty="0"/>
              <a:t>DONG, J. L., INTHAVONG, K. &amp; TU, J. Y.. Comparative numerical modelling of inhaled micron-sized </a:t>
            </a:r>
          </a:p>
          <a:p>
            <a:pPr marL="0" indent="0">
              <a:spcBef>
                <a:spcPts val="100"/>
              </a:spcBef>
              <a:spcAft>
                <a:spcPts val="100"/>
              </a:spcAft>
              <a:buNone/>
            </a:pPr>
            <a:r>
              <a:rPr lang="en-AU" sz="1200" dirty="0"/>
              <a:t>    particle deposition in human and rat nasal cavities. Inhalation Toxicology (</a:t>
            </a:r>
            <a:r>
              <a:rPr lang="en-AU" sz="1200" i="1" dirty="0"/>
              <a:t>Accepted</a:t>
            </a:r>
            <a:r>
              <a:rPr lang="en-AU" sz="1200" dirty="0" smtClean="0"/>
              <a:t>).</a:t>
            </a:r>
          </a:p>
          <a:p>
            <a:pPr marL="0" indent="0">
              <a:spcBef>
                <a:spcPts val="100"/>
              </a:spcBef>
              <a:spcAft>
                <a:spcPts val="100"/>
              </a:spcAft>
              <a:buNone/>
            </a:pPr>
            <a:r>
              <a:rPr lang="en-AU" sz="1200" dirty="0"/>
              <a:t>3</a:t>
            </a:r>
            <a:r>
              <a:rPr lang="en-AU" sz="1200" dirty="0" smtClean="0"/>
              <a:t>. </a:t>
            </a:r>
            <a:r>
              <a:rPr lang="en-AU" sz="1400" b="1" i="1" dirty="0">
                <a:solidFill>
                  <a:srgbClr val="FF0000"/>
                </a:solidFill>
              </a:rPr>
              <a:t>SHANG, Y. D., </a:t>
            </a:r>
            <a:r>
              <a:rPr lang="en-AU" sz="1200" dirty="0"/>
              <a:t>DONG, J. L., INTHAVONG, K. &amp; TU, J. Y.. Comparative numerical modelling of inhaled </a:t>
            </a:r>
            <a:r>
              <a:rPr lang="en-AU" sz="1200" dirty="0" err="1"/>
              <a:t>nano</a:t>
            </a:r>
            <a:r>
              <a:rPr lang="en-AU" sz="1200" dirty="0"/>
              <a:t>-sized </a:t>
            </a:r>
          </a:p>
          <a:p>
            <a:pPr marL="0" indent="0">
              <a:spcBef>
                <a:spcPts val="100"/>
              </a:spcBef>
              <a:spcAft>
                <a:spcPts val="100"/>
              </a:spcAft>
              <a:buNone/>
            </a:pPr>
            <a:r>
              <a:rPr lang="en-AU" sz="1200" dirty="0"/>
              <a:t>    particle deposition in human and rat nasal cavities. Toxicology of Science (</a:t>
            </a:r>
            <a:r>
              <a:rPr lang="en-AU" sz="1200" i="1" dirty="0"/>
              <a:t>Writing</a:t>
            </a:r>
            <a:r>
              <a:rPr lang="en-AU" sz="1200" dirty="0" smtClean="0"/>
              <a:t>)</a:t>
            </a:r>
          </a:p>
          <a:p>
            <a:pPr marL="0" indent="0">
              <a:spcBef>
                <a:spcPts val="100"/>
              </a:spcBef>
              <a:spcAft>
                <a:spcPts val="100"/>
              </a:spcAft>
              <a:buNone/>
            </a:pPr>
            <a:r>
              <a:rPr lang="en-AU" sz="1200" dirty="0"/>
              <a:t>4</a:t>
            </a:r>
            <a:r>
              <a:rPr lang="en-AU" sz="1200" dirty="0" smtClean="0"/>
              <a:t>. INTHAVONG</a:t>
            </a:r>
            <a:r>
              <a:rPr lang="en-AU" sz="1200" dirty="0"/>
              <a:t>, K., </a:t>
            </a:r>
            <a:r>
              <a:rPr lang="en-AU" sz="1400" b="1" i="1" dirty="0">
                <a:solidFill>
                  <a:srgbClr val="FF0000"/>
                </a:solidFill>
              </a:rPr>
              <a:t>SHANG, Y. D. </a:t>
            </a:r>
            <a:r>
              <a:rPr lang="en-AU" sz="1200" dirty="0"/>
              <a:t>&amp; TU, J. Y. 2014. Surface mapping for visualization of wall stresses during </a:t>
            </a:r>
            <a:r>
              <a:rPr lang="en-AU" sz="1200" dirty="0" smtClean="0"/>
              <a:t>inhalation in</a:t>
            </a:r>
          </a:p>
          <a:p>
            <a:pPr marL="0" indent="0">
              <a:spcBef>
                <a:spcPts val="100"/>
              </a:spcBef>
              <a:spcAft>
                <a:spcPts val="100"/>
              </a:spcAft>
              <a:buNone/>
            </a:pPr>
            <a:r>
              <a:rPr lang="en-AU" sz="1200" dirty="0" smtClean="0"/>
              <a:t>    a human nasal </a:t>
            </a:r>
            <a:r>
              <a:rPr lang="en-AU" sz="1200" dirty="0"/>
              <a:t>cavity. Respiratory Physiology &amp; Neurobiology, 190, 54-61</a:t>
            </a:r>
            <a:r>
              <a:rPr lang="en-AU" sz="1200" dirty="0" smtClean="0"/>
              <a:t>.</a:t>
            </a:r>
          </a:p>
          <a:p>
            <a:pPr marL="0" indent="0">
              <a:spcBef>
                <a:spcPts val="100"/>
              </a:spcBef>
              <a:spcAft>
                <a:spcPts val="100"/>
              </a:spcAft>
              <a:buNone/>
            </a:pPr>
            <a:r>
              <a:rPr lang="en-AU" sz="1200" dirty="0"/>
              <a:t>5</a:t>
            </a:r>
            <a:r>
              <a:rPr lang="en-AU" sz="1200" dirty="0" smtClean="0"/>
              <a:t>. </a:t>
            </a:r>
            <a:r>
              <a:rPr lang="en-AU" sz="1200" dirty="0"/>
              <a:t>LI, X., YAN, Y., </a:t>
            </a:r>
            <a:r>
              <a:rPr lang="en-AU" sz="1400" b="1" i="1" dirty="0">
                <a:solidFill>
                  <a:srgbClr val="FF0000"/>
                </a:solidFill>
              </a:rPr>
              <a:t>SHANG, Y. </a:t>
            </a:r>
            <a:r>
              <a:rPr lang="en-AU" sz="1200" dirty="0"/>
              <a:t>&amp; TU, J. 2015. An Eulerian–Eulerian model for particulate matter transport in indoor spaces. </a:t>
            </a:r>
          </a:p>
          <a:p>
            <a:pPr marL="0" indent="0">
              <a:spcBef>
                <a:spcPts val="100"/>
              </a:spcBef>
              <a:spcAft>
                <a:spcPts val="100"/>
              </a:spcAft>
              <a:buNone/>
            </a:pPr>
            <a:r>
              <a:rPr lang="en-AU" sz="1200" dirty="0"/>
              <a:t>    Building and Environment, 86, 191-202.</a:t>
            </a:r>
          </a:p>
          <a:p>
            <a:pPr marL="0" indent="0">
              <a:spcBef>
                <a:spcPts val="100"/>
              </a:spcBef>
              <a:spcAft>
                <a:spcPts val="100"/>
              </a:spcAft>
              <a:buNone/>
            </a:pPr>
            <a:r>
              <a:rPr lang="en-US" sz="1200" dirty="0"/>
              <a:t>6</a:t>
            </a:r>
            <a:r>
              <a:rPr lang="en-US" sz="1200" dirty="0" smtClean="0"/>
              <a:t>. </a:t>
            </a:r>
            <a:r>
              <a:rPr lang="en-US" sz="1200" dirty="0"/>
              <a:t>INTHAVONG, K., </a:t>
            </a:r>
            <a:r>
              <a:rPr lang="en-US" sz="1400" b="1" i="1" dirty="0">
                <a:solidFill>
                  <a:srgbClr val="FF0000"/>
                </a:solidFill>
              </a:rPr>
              <a:t>SHANG, Y. D., </a:t>
            </a:r>
            <a:r>
              <a:rPr lang="en-US" sz="1200" dirty="0"/>
              <a:t>TU, J., Micro and </a:t>
            </a:r>
            <a:r>
              <a:rPr lang="en-US" sz="1200" dirty="0" err="1"/>
              <a:t>nano</a:t>
            </a:r>
            <a:r>
              <a:rPr lang="en-US" sz="1200" dirty="0"/>
              <a:t>-particle inhalation and deposition in nasal cavities from outside </a:t>
            </a:r>
          </a:p>
          <a:p>
            <a:pPr marL="0" indent="0">
              <a:spcBef>
                <a:spcPts val="100"/>
              </a:spcBef>
              <a:spcAft>
                <a:spcPts val="100"/>
              </a:spcAft>
              <a:buNone/>
            </a:pPr>
            <a:r>
              <a:rPr lang="en-US" sz="1200" dirty="0"/>
              <a:t>    air. (</a:t>
            </a:r>
            <a:r>
              <a:rPr lang="en-US" sz="1200" i="1" dirty="0"/>
              <a:t>Writing</a:t>
            </a:r>
            <a:r>
              <a:rPr lang="en-US" sz="1200" dirty="0" smtClean="0"/>
              <a:t>)</a:t>
            </a:r>
            <a:endParaRPr lang="en-AU" sz="1200" dirty="0" smtClean="0"/>
          </a:p>
          <a:p>
            <a:pPr marL="0" indent="0">
              <a:spcBef>
                <a:spcPts val="100"/>
              </a:spcBef>
              <a:spcAft>
                <a:spcPts val="100"/>
              </a:spcAft>
              <a:buNone/>
            </a:pPr>
            <a:r>
              <a:rPr lang="en-AU" sz="1200" dirty="0"/>
              <a:t>7</a:t>
            </a:r>
            <a:r>
              <a:rPr lang="en-AU" sz="1200" dirty="0" smtClean="0"/>
              <a:t>. LI</a:t>
            </a:r>
            <a:r>
              <a:rPr lang="en-AU" sz="1200" dirty="0"/>
              <a:t>, Z., MUMFORD, K. A., </a:t>
            </a:r>
            <a:r>
              <a:rPr lang="en-AU" sz="1400" b="1" i="1" dirty="0">
                <a:solidFill>
                  <a:srgbClr val="FF0000"/>
                </a:solidFill>
              </a:rPr>
              <a:t>SHANG, Y. D., </a:t>
            </a:r>
            <a:r>
              <a:rPr lang="en-AU" sz="1200" dirty="0"/>
              <a:t>SMITH, K. H., CHEN, J., WANG, Y. &amp; STEVENS, G. W. 2014. Analysis of </a:t>
            </a:r>
            <a:r>
              <a:rPr lang="en-AU" sz="1200" dirty="0" smtClean="0"/>
              <a:t>the</a:t>
            </a:r>
          </a:p>
          <a:p>
            <a:pPr marL="0" indent="0">
              <a:spcBef>
                <a:spcPts val="100"/>
              </a:spcBef>
              <a:spcAft>
                <a:spcPts val="100"/>
              </a:spcAft>
              <a:buNone/>
            </a:pPr>
            <a:r>
              <a:rPr lang="en-AU" sz="1200" dirty="0"/>
              <a:t> </a:t>
            </a:r>
            <a:r>
              <a:rPr lang="en-AU" sz="1200" dirty="0" smtClean="0"/>
              <a:t>   </a:t>
            </a:r>
            <a:r>
              <a:rPr lang="en-AU" sz="1200" dirty="0" err="1" smtClean="0"/>
              <a:t>Nonrandom</a:t>
            </a:r>
            <a:r>
              <a:rPr lang="en-AU" sz="1200" dirty="0" smtClean="0"/>
              <a:t> </a:t>
            </a:r>
            <a:r>
              <a:rPr lang="en-AU" sz="1200" dirty="0"/>
              <a:t>Two-Liquid Model for Prediction of Liquid-liquid Equilibria. Journal of Chemical and Engineering Data, 59, </a:t>
            </a:r>
          </a:p>
          <a:p>
            <a:pPr marL="0" indent="0">
              <a:spcBef>
                <a:spcPts val="100"/>
              </a:spcBef>
              <a:spcAft>
                <a:spcPts val="100"/>
              </a:spcAft>
              <a:buNone/>
            </a:pPr>
            <a:r>
              <a:rPr lang="en-AU" sz="1200" dirty="0" smtClean="0"/>
              <a:t>    2485-2489.</a:t>
            </a:r>
          </a:p>
          <a:p>
            <a:pPr marL="0" indent="0">
              <a:spcBef>
                <a:spcPts val="100"/>
              </a:spcBef>
              <a:spcAft>
                <a:spcPts val="100"/>
              </a:spcAft>
              <a:buNone/>
            </a:pPr>
            <a:r>
              <a:rPr lang="en-US" sz="1200" dirty="0" smtClean="0"/>
              <a:t>8</a:t>
            </a:r>
            <a:r>
              <a:rPr lang="en-US" sz="1200" dirty="0"/>
              <a:t>. TIAN, L., INTHAVONG, K., LIDEN, G., </a:t>
            </a:r>
            <a:r>
              <a:rPr lang="en-US" sz="1400" b="1" i="1" dirty="0">
                <a:solidFill>
                  <a:srgbClr val="FF0000"/>
                </a:solidFill>
              </a:rPr>
              <a:t>SHANG, Y. D., </a:t>
            </a:r>
            <a:r>
              <a:rPr lang="en-US" sz="1200" dirty="0"/>
              <a:t>TU, J. Transport and deposition of welding fume agglomerates in </a:t>
            </a:r>
            <a:endParaRPr lang="en-US" sz="1200" dirty="0" smtClean="0"/>
          </a:p>
          <a:p>
            <a:pPr marL="0" indent="0">
              <a:spcBef>
                <a:spcPts val="100"/>
              </a:spcBef>
              <a:spcAft>
                <a:spcPts val="100"/>
              </a:spcAft>
              <a:buNone/>
            </a:pPr>
            <a:r>
              <a:rPr lang="en-US" sz="1200" dirty="0"/>
              <a:t> </a:t>
            </a:r>
            <a:r>
              <a:rPr lang="en-US" sz="1200" dirty="0" smtClean="0"/>
              <a:t>   a realistic </a:t>
            </a:r>
            <a:r>
              <a:rPr lang="en-US" sz="1200" dirty="0"/>
              <a:t>human nasal airway </a:t>
            </a:r>
            <a:r>
              <a:rPr lang="en-US" sz="1200" dirty="0" smtClean="0"/>
              <a:t>(</a:t>
            </a:r>
            <a:r>
              <a:rPr lang="en-US" sz="1200" i="1" dirty="0" smtClean="0"/>
              <a:t>Submitted</a:t>
            </a:r>
            <a:r>
              <a:rPr lang="en-US" sz="1200" dirty="0" smtClean="0"/>
              <a:t>)</a:t>
            </a:r>
          </a:p>
          <a:p>
            <a:pPr marL="0" indent="0">
              <a:spcBef>
                <a:spcPts val="0"/>
              </a:spcBef>
              <a:buNone/>
            </a:pPr>
            <a:endParaRPr lang="en-US" sz="1100" dirty="0" smtClean="0"/>
          </a:p>
          <a:p>
            <a:pPr>
              <a:spcBef>
                <a:spcPts val="0"/>
              </a:spcBef>
              <a:spcAft>
                <a:spcPts val="500"/>
              </a:spcAft>
            </a:pPr>
            <a:r>
              <a:rPr lang="en-US" sz="2000" b="1" i="1" dirty="0" smtClean="0"/>
              <a:t>Conference</a:t>
            </a:r>
            <a:r>
              <a:rPr lang="en-US" sz="2000" b="1" dirty="0" smtClean="0"/>
              <a:t> papers</a:t>
            </a:r>
          </a:p>
          <a:p>
            <a:pPr marL="0" indent="0">
              <a:spcBef>
                <a:spcPts val="100"/>
              </a:spcBef>
              <a:spcAft>
                <a:spcPts val="100"/>
              </a:spcAft>
              <a:buNone/>
            </a:pPr>
            <a:r>
              <a:rPr lang="en-AU" sz="1200" dirty="0" smtClean="0"/>
              <a:t>1. </a:t>
            </a:r>
            <a:r>
              <a:rPr lang="en-AU" sz="1400" b="1" i="1" dirty="0" smtClean="0">
                <a:solidFill>
                  <a:srgbClr val="FF0000"/>
                </a:solidFill>
              </a:rPr>
              <a:t>SHANG</a:t>
            </a:r>
            <a:r>
              <a:rPr lang="en-AU" sz="1400" b="1" i="1" dirty="0">
                <a:solidFill>
                  <a:srgbClr val="FF0000"/>
                </a:solidFill>
              </a:rPr>
              <a:t>, Y., </a:t>
            </a:r>
            <a:r>
              <a:rPr lang="en-AU" sz="1200" dirty="0"/>
              <a:t>INTHAVONG, K. &amp; TU, J. 2013. Application of Surface Mapping to Visualize Wall Shear Stress and </a:t>
            </a:r>
          </a:p>
          <a:p>
            <a:pPr marL="0" indent="0">
              <a:spcBef>
                <a:spcPts val="100"/>
              </a:spcBef>
              <a:spcAft>
                <a:spcPts val="100"/>
              </a:spcAft>
              <a:buNone/>
            </a:pPr>
            <a:r>
              <a:rPr lang="en-AU" sz="1200" dirty="0" smtClean="0"/>
              <a:t>    Particles Deposition </a:t>
            </a:r>
            <a:r>
              <a:rPr lang="en-AU" sz="1200" dirty="0"/>
              <a:t>in a Realistic Human Nasal Cavity. APCOM &amp; ISCM </a:t>
            </a:r>
            <a:r>
              <a:rPr lang="en-AU" sz="1200" dirty="0" smtClean="0"/>
              <a:t>2013, Singapore.</a:t>
            </a:r>
          </a:p>
          <a:p>
            <a:pPr marL="0" indent="0">
              <a:spcBef>
                <a:spcPts val="100"/>
              </a:spcBef>
              <a:spcAft>
                <a:spcPts val="100"/>
              </a:spcAft>
              <a:buNone/>
            </a:pPr>
            <a:r>
              <a:rPr lang="en-US" sz="1200" dirty="0" smtClean="0"/>
              <a:t>2. </a:t>
            </a:r>
            <a:r>
              <a:rPr lang="en-US" sz="1400" b="1" i="1" dirty="0" smtClean="0">
                <a:solidFill>
                  <a:srgbClr val="FF0000"/>
                </a:solidFill>
              </a:rPr>
              <a:t>SHANG, Y., </a:t>
            </a:r>
            <a:r>
              <a:rPr lang="en-US" sz="1200" dirty="0" smtClean="0"/>
              <a:t>DONG, J. L., INTHAVONG, K., &amp; TU, J. 2015. How reliable is the extrapolation? Localized particle </a:t>
            </a:r>
          </a:p>
          <a:p>
            <a:pPr marL="0" indent="0">
              <a:spcBef>
                <a:spcPts val="100"/>
              </a:spcBef>
              <a:spcAft>
                <a:spcPts val="100"/>
              </a:spcAft>
              <a:buNone/>
            </a:pPr>
            <a:r>
              <a:rPr lang="en-US" sz="1200" dirty="0"/>
              <a:t> </a:t>
            </a:r>
            <a:r>
              <a:rPr lang="en-US" sz="1200" dirty="0" smtClean="0"/>
              <a:t>   deposition patterns in human/rat nasal cavities. IMECE 2015, Houston</a:t>
            </a:r>
            <a:endParaRPr lang="en-AU" sz="1200" dirty="0" smtClean="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40</a:t>
            </a:fld>
            <a:endParaRPr lang="en-AU"/>
          </a:p>
        </p:txBody>
      </p:sp>
    </p:spTree>
    <p:extLst>
      <p:ext uri="{BB962C8B-B14F-4D97-AF65-F5344CB8AC3E}">
        <p14:creationId xmlns:p14="http://schemas.microsoft.com/office/powerpoint/2010/main" val="16541155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i="1" dirty="0" smtClean="0"/>
              <a:t>Thanks for your attention!</a:t>
            </a:r>
            <a:endParaRPr lang="en-AU" sz="4400" b="1" i="1" dirty="0"/>
          </a:p>
        </p:txBody>
      </p:sp>
      <p:sp>
        <p:nvSpPr>
          <p:cNvPr id="41986" name="Date Placeholder 2"/>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bg1"/>
                </a:solidFill>
                <a:latin typeface="Arial" charset="0"/>
                <a:ea typeface="宋体" pitchFamily="2" charset="-122"/>
              </a:defRPr>
            </a:lvl1pPr>
            <a:lvl2pPr marL="742950" indent="-285750" eaLnBrk="0" hangingPunct="0">
              <a:defRPr sz="1000">
                <a:solidFill>
                  <a:schemeClr val="bg1"/>
                </a:solidFill>
                <a:latin typeface="Arial" charset="0"/>
                <a:ea typeface="宋体" pitchFamily="2" charset="-122"/>
              </a:defRPr>
            </a:lvl2pPr>
            <a:lvl3pPr marL="1143000" indent="-228600" eaLnBrk="0" hangingPunct="0">
              <a:defRPr sz="1000">
                <a:solidFill>
                  <a:schemeClr val="bg1"/>
                </a:solidFill>
                <a:latin typeface="Arial" charset="0"/>
                <a:ea typeface="宋体" pitchFamily="2" charset="-122"/>
              </a:defRPr>
            </a:lvl3pPr>
            <a:lvl4pPr marL="1600200" indent="-228600" eaLnBrk="0" hangingPunct="0">
              <a:defRPr sz="1000">
                <a:solidFill>
                  <a:schemeClr val="bg1"/>
                </a:solidFill>
                <a:latin typeface="Arial" charset="0"/>
                <a:ea typeface="宋体" pitchFamily="2" charset="-122"/>
              </a:defRPr>
            </a:lvl4pPr>
            <a:lvl5pPr marL="2057400" indent="-228600" eaLnBrk="0" hangingPunct="0">
              <a:defRPr sz="1000">
                <a:solidFill>
                  <a:schemeClr val="bg1"/>
                </a:solidFill>
                <a:latin typeface="Arial" charset="0"/>
                <a:ea typeface="宋体" pitchFamily="2" charset="-122"/>
              </a:defRPr>
            </a:lvl5pPr>
            <a:lvl6pPr marL="2514600" indent="-228600" eaLnBrk="0" fontAlgn="base" hangingPunct="0">
              <a:spcBef>
                <a:spcPct val="0"/>
              </a:spcBef>
              <a:spcAft>
                <a:spcPct val="0"/>
              </a:spcAft>
              <a:defRPr sz="1000">
                <a:solidFill>
                  <a:schemeClr val="bg1"/>
                </a:solidFill>
                <a:latin typeface="Arial" charset="0"/>
                <a:ea typeface="宋体" pitchFamily="2" charset="-122"/>
              </a:defRPr>
            </a:lvl6pPr>
            <a:lvl7pPr marL="2971800" indent="-228600" eaLnBrk="0" fontAlgn="base" hangingPunct="0">
              <a:spcBef>
                <a:spcPct val="0"/>
              </a:spcBef>
              <a:spcAft>
                <a:spcPct val="0"/>
              </a:spcAft>
              <a:defRPr sz="1000">
                <a:solidFill>
                  <a:schemeClr val="bg1"/>
                </a:solidFill>
                <a:latin typeface="Arial" charset="0"/>
                <a:ea typeface="宋体" pitchFamily="2" charset="-122"/>
              </a:defRPr>
            </a:lvl7pPr>
            <a:lvl8pPr marL="3429000" indent="-228600" eaLnBrk="0" fontAlgn="base" hangingPunct="0">
              <a:spcBef>
                <a:spcPct val="0"/>
              </a:spcBef>
              <a:spcAft>
                <a:spcPct val="0"/>
              </a:spcAft>
              <a:defRPr sz="1000">
                <a:solidFill>
                  <a:schemeClr val="bg1"/>
                </a:solidFill>
                <a:latin typeface="Arial" charset="0"/>
                <a:ea typeface="宋体" pitchFamily="2" charset="-122"/>
              </a:defRPr>
            </a:lvl8pPr>
            <a:lvl9pPr marL="3886200" indent="-228600" eaLnBrk="0" fontAlgn="base" hangingPunct="0">
              <a:spcBef>
                <a:spcPct val="0"/>
              </a:spcBef>
              <a:spcAft>
                <a:spcPct val="0"/>
              </a:spcAft>
              <a:defRPr sz="1000">
                <a:solidFill>
                  <a:schemeClr val="bg1"/>
                </a:solidFill>
                <a:latin typeface="Arial" charset="0"/>
                <a:ea typeface="宋体" pitchFamily="2" charset="-122"/>
              </a:defRPr>
            </a:lvl9pPr>
          </a:lstStyle>
          <a:p>
            <a:pPr eaLnBrk="1" hangingPunct="1"/>
            <a:r>
              <a:rPr lang="en-AU" altLang="zh-CN" sz="1100"/>
              <a:t>RMIT University©</a:t>
            </a:r>
          </a:p>
        </p:txBody>
      </p:sp>
      <p:sp>
        <p:nvSpPr>
          <p:cNvPr id="4" name="Footer Placeholder 3"/>
          <p:cNvSpPr>
            <a:spLocks noGrp="1"/>
          </p:cNvSpPr>
          <p:nvPr>
            <p:ph type="ftr" sz="quarter" idx="11"/>
          </p:nvPr>
        </p:nvSpPr>
        <p:spPr/>
        <p:txBody>
          <a:bodyPr/>
          <a:lstStyle/>
          <a:p>
            <a:pPr>
              <a:defRPr/>
            </a:pPr>
            <a:r>
              <a:rPr lang="en-AU" smtClean="0"/>
              <a:t>SAMME</a:t>
            </a:r>
            <a:endParaRPr lang="en-AU"/>
          </a:p>
        </p:txBody>
      </p:sp>
      <p:sp>
        <p:nvSpPr>
          <p:cNvPr id="4198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1000">
                <a:solidFill>
                  <a:schemeClr val="bg1"/>
                </a:solidFill>
                <a:latin typeface="Arial" charset="0"/>
                <a:ea typeface="宋体" pitchFamily="2" charset="-122"/>
              </a:defRPr>
            </a:lvl1pPr>
            <a:lvl2pPr marL="742950" indent="-285750" eaLnBrk="0" hangingPunct="0">
              <a:defRPr sz="1000">
                <a:solidFill>
                  <a:schemeClr val="bg1"/>
                </a:solidFill>
                <a:latin typeface="Arial" charset="0"/>
                <a:ea typeface="宋体" pitchFamily="2" charset="-122"/>
              </a:defRPr>
            </a:lvl2pPr>
            <a:lvl3pPr marL="1143000" indent="-228600" eaLnBrk="0" hangingPunct="0">
              <a:defRPr sz="1000">
                <a:solidFill>
                  <a:schemeClr val="bg1"/>
                </a:solidFill>
                <a:latin typeface="Arial" charset="0"/>
                <a:ea typeface="宋体" pitchFamily="2" charset="-122"/>
              </a:defRPr>
            </a:lvl3pPr>
            <a:lvl4pPr marL="1600200" indent="-228600" eaLnBrk="0" hangingPunct="0">
              <a:defRPr sz="1000">
                <a:solidFill>
                  <a:schemeClr val="bg1"/>
                </a:solidFill>
                <a:latin typeface="Arial" charset="0"/>
                <a:ea typeface="宋体" pitchFamily="2" charset="-122"/>
              </a:defRPr>
            </a:lvl4pPr>
            <a:lvl5pPr marL="2057400" indent="-228600" eaLnBrk="0" hangingPunct="0">
              <a:defRPr sz="1000">
                <a:solidFill>
                  <a:schemeClr val="bg1"/>
                </a:solidFill>
                <a:latin typeface="Arial" charset="0"/>
                <a:ea typeface="宋体" pitchFamily="2" charset="-122"/>
              </a:defRPr>
            </a:lvl5pPr>
            <a:lvl6pPr marL="2514600" indent="-228600" eaLnBrk="0" fontAlgn="base" hangingPunct="0">
              <a:spcBef>
                <a:spcPct val="0"/>
              </a:spcBef>
              <a:spcAft>
                <a:spcPct val="0"/>
              </a:spcAft>
              <a:defRPr sz="1000">
                <a:solidFill>
                  <a:schemeClr val="bg1"/>
                </a:solidFill>
                <a:latin typeface="Arial" charset="0"/>
                <a:ea typeface="宋体" pitchFamily="2" charset="-122"/>
              </a:defRPr>
            </a:lvl6pPr>
            <a:lvl7pPr marL="2971800" indent="-228600" eaLnBrk="0" fontAlgn="base" hangingPunct="0">
              <a:spcBef>
                <a:spcPct val="0"/>
              </a:spcBef>
              <a:spcAft>
                <a:spcPct val="0"/>
              </a:spcAft>
              <a:defRPr sz="1000">
                <a:solidFill>
                  <a:schemeClr val="bg1"/>
                </a:solidFill>
                <a:latin typeface="Arial" charset="0"/>
                <a:ea typeface="宋体" pitchFamily="2" charset="-122"/>
              </a:defRPr>
            </a:lvl7pPr>
            <a:lvl8pPr marL="3429000" indent="-228600" eaLnBrk="0" fontAlgn="base" hangingPunct="0">
              <a:spcBef>
                <a:spcPct val="0"/>
              </a:spcBef>
              <a:spcAft>
                <a:spcPct val="0"/>
              </a:spcAft>
              <a:defRPr sz="1000">
                <a:solidFill>
                  <a:schemeClr val="bg1"/>
                </a:solidFill>
                <a:latin typeface="Arial" charset="0"/>
                <a:ea typeface="宋体" pitchFamily="2" charset="-122"/>
              </a:defRPr>
            </a:lvl8pPr>
            <a:lvl9pPr marL="3886200" indent="-228600" eaLnBrk="0" fontAlgn="base" hangingPunct="0">
              <a:spcBef>
                <a:spcPct val="0"/>
              </a:spcBef>
              <a:spcAft>
                <a:spcPct val="0"/>
              </a:spcAft>
              <a:defRPr sz="1000">
                <a:solidFill>
                  <a:schemeClr val="bg1"/>
                </a:solidFill>
                <a:latin typeface="Arial" charset="0"/>
                <a:ea typeface="宋体" pitchFamily="2" charset="-122"/>
              </a:defRPr>
            </a:lvl9pPr>
          </a:lstStyle>
          <a:p>
            <a:pPr eaLnBrk="1" hangingPunct="1"/>
            <a:fld id="{488E8FFC-1C0A-4D19-868A-64717A879AD0}" type="slidenum">
              <a:rPr lang="en-AU" altLang="zh-CN" sz="1100"/>
              <a:pPr eaLnBrk="1" hangingPunct="1"/>
              <a:t>41</a:t>
            </a:fld>
            <a:endParaRPr lang="en-AU" altLang="zh-CN" sz="1100"/>
          </a:p>
        </p:txBody>
      </p:sp>
      <p:pic>
        <p:nvPicPr>
          <p:cNvPr id="8" name="Picture 7"/>
          <p:cNvPicPr>
            <a:picLocks noChangeAspect="1"/>
          </p:cNvPicPr>
          <p:nvPr/>
        </p:nvPicPr>
        <p:blipFill>
          <a:blip r:embed="rId2"/>
          <a:srcRect/>
          <a:stretch>
            <a:fillRect/>
          </a:stretch>
        </p:blipFill>
        <p:spPr bwMode="auto">
          <a:xfrm>
            <a:off x="1897063" y="1100931"/>
            <a:ext cx="5349875" cy="4656138"/>
          </a:xfrm>
          <a:prstGeom prst="rect">
            <a:avLst/>
          </a:prstGeom>
          <a:noFill/>
          <a:ln w="9525">
            <a:noFill/>
            <a:miter lim="800000"/>
            <a:headEnd/>
            <a:tailEnd/>
          </a:ln>
        </p:spPr>
      </p:pic>
    </p:spTree>
    <p:extLst>
      <p:ext uri="{BB962C8B-B14F-4D97-AF65-F5344CB8AC3E}">
        <p14:creationId xmlns:p14="http://schemas.microsoft.com/office/powerpoint/2010/main" val="162196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cs typeface="Times New Roman" pitchFamily="18" charset="0"/>
              </a:rPr>
              <a:t>Indoor </a:t>
            </a:r>
            <a:r>
              <a:rPr lang="en-US" b="1" dirty="0">
                <a:cs typeface="Times New Roman" pitchFamily="18" charset="0"/>
              </a:rPr>
              <a:t>p</a:t>
            </a:r>
            <a:r>
              <a:rPr lang="en-US" b="1" dirty="0" smtClean="0">
                <a:cs typeface="Times New Roman" pitchFamily="18" charset="0"/>
              </a:rPr>
              <a:t>ollutants</a:t>
            </a:r>
            <a:endParaRPr lang="en-US" b="1" dirty="0">
              <a:cs typeface="Times New Roman" pitchFamily="18" charset="0"/>
            </a:endParaRPr>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C80BA906-40E4-41EF-B460-4DDD23C4D0BB}" type="slidenum">
              <a:rPr lang="en-AU" smtClean="0"/>
              <a:pPr/>
              <a:t>42</a:t>
            </a:fld>
            <a:endParaRPr lang="en-AU"/>
          </a:p>
        </p:txBody>
      </p:sp>
      <p:pic>
        <p:nvPicPr>
          <p:cNvPr id="2050" name="Picture 2" descr="C:\Users\MOMO\Desktop\Confirmation\Figures\Sneez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4149080"/>
            <a:ext cx="3216783" cy="21508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448373" y="5477163"/>
            <a:ext cx="714111" cy="53489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OMO\Desktop\Confirmation\Figures\virus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4149080"/>
            <a:ext cx="424155" cy="4241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377881" y="1556792"/>
            <a:ext cx="546047"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Virus</a:t>
            </a:r>
            <a:endParaRPr lang="en-US" sz="1200" b="1" dirty="0">
              <a:latin typeface="Times New Roman" pitchFamily="18" charset="0"/>
              <a:cs typeface="Times New Roman" pitchFamily="18" charset="0"/>
            </a:endParaRPr>
          </a:p>
        </p:txBody>
      </p:sp>
      <p:sp>
        <p:nvSpPr>
          <p:cNvPr id="11" name="TextBox 10"/>
          <p:cNvSpPr txBox="1"/>
          <p:nvPr/>
        </p:nvSpPr>
        <p:spPr>
          <a:xfrm>
            <a:off x="3325433" y="2647945"/>
            <a:ext cx="742511"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Bacteria</a:t>
            </a:r>
            <a:endParaRPr lang="en-US" sz="1200" b="1" dirty="0">
              <a:latin typeface="Times New Roman" pitchFamily="18" charset="0"/>
              <a:cs typeface="Times New Roman" pitchFamily="18" charset="0"/>
            </a:endParaRPr>
          </a:p>
        </p:txBody>
      </p:sp>
      <p:pic>
        <p:nvPicPr>
          <p:cNvPr id="2054" name="Picture 6" descr="C:\Users\MOMO\Desktop\Confirmation\Figures\indoor.gif"/>
          <p:cNvPicPr>
            <a:picLocks noChangeAspect="1" noChangeArrowheads="1"/>
          </p:cNvPicPr>
          <p:nvPr/>
        </p:nvPicPr>
        <p:blipFill rotWithShape="1">
          <a:blip r:embed="rId5">
            <a:extLst>
              <a:ext uri="{28A0092B-C50C-407E-A947-70E740481C1C}">
                <a14:useLocalDpi xmlns:a14="http://schemas.microsoft.com/office/drawing/2010/main" val="0"/>
              </a:ext>
            </a:extLst>
          </a:blip>
          <a:srcRect l="30541" t="13402" r="6430"/>
          <a:stretch/>
        </p:blipFill>
        <p:spPr bwMode="auto">
          <a:xfrm>
            <a:off x="67447" y="930528"/>
            <a:ext cx="5296641" cy="54508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
          <p:cNvSpPr txBox="1">
            <a:spLocks/>
          </p:cNvSpPr>
          <p:nvPr/>
        </p:nvSpPr>
        <p:spPr>
          <a:xfrm>
            <a:off x="5544616" y="836712"/>
            <a:ext cx="3779912" cy="3074536"/>
          </a:xfrm>
          <a:prstGeom prst="rect">
            <a:avLst/>
          </a:prstGeom>
        </p:spPr>
        <p:txBody>
          <a:bodyPr/>
          <a:lstStyle>
            <a:lvl1pPr marL="180975" indent="-180975" algn="l" rtl="0" fontAlgn="base">
              <a:spcBef>
                <a:spcPct val="50000"/>
              </a:spcBef>
              <a:spcAft>
                <a:spcPct val="0"/>
              </a:spcAft>
              <a:buClr>
                <a:srgbClr val="887E6E"/>
              </a:buClr>
              <a:buChar char="•"/>
              <a:defRPr>
                <a:solidFill>
                  <a:schemeClr val="tx1"/>
                </a:solidFill>
                <a:latin typeface="+mn-lt"/>
                <a:ea typeface="+mn-ea"/>
                <a:cs typeface="+mn-cs"/>
              </a:defRPr>
            </a:lvl1pPr>
            <a:lvl2pPr marL="485775" indent="-161925" algn="l" rtl="0" fontAlgn="base">
              <a:spcBef>
                <a:spcPct val="25000"/>
              </a:spcBef>
              <a:spcAft>
                <a:spcPct val="0"/>
              </a:spcAft>
              <a:buClr>
                <a:srgbClr val="887E6E"/>
              </a:buClr>
              <a:buFont typeface="Arial" charset="0"/>
              <a:buChar char="–"/>
              <a:defRPr>
                <a:solidFill>
                  <a:schemeClr val="tx1"/>
                </a:solidFill>
                <a:latin typeface="+mn-lt"/>
                <a:cs typeface="+mn-cs"/>
              </a:defRPr>
            </a:lvl2pPr>
            <a:lvl3pPr marL="795338" indent="-161925" algn="l" rtl="0" fontAlgn="base">
              <a:spcBef>
                <a:spcPct val="25000"/>
              </a:spcBef>
              <a:spcAft>
                <a:spcPct val="0"/>
              </a:spcAft>
              <a:buClr>
                <a:srgbClr val="887E6E"/>
              </a:buClr>
              <a:buFont typeface="Arial" charset="0"/>
              <a:buChar char="–"/>
              <a:defRPr>
                <a:solidFill>
                  <a:schemeClr val="tx1"/>
                </a:solidFill>
                <a:latin typeface="+mn-lt"/>
                <a:cs typeface="+mn-cs"/>
              </a:defRPr>
            </a:lvl3pPr>
            <a:lvl4pPr marL="1090613" indent="-166688" algn="l" rtl="0" fontAlgn="base">
              <a:spcBef>
                <a:spcPct val="25000"/>
              </a:spcBef>
              <a:spcAft>
                <a:spcPct val="0"/>
              </a:spcAft>
              <a:buClr>
                <a:srgbClr val="887E6E"/>
              </a:buClr>
              <a:buChar char="–"/>
              <a:defRPr>
                <a:solidFill>
                  <a:schemeClr val="tx1"/>
                </a:solidFill>
                <a:latin typeface="+mn-lt"/>
                <a:cs typeface="+mn-cs"/>
              </a:defRPr>
            </a:lvl4pPr>
            <a:lvl5pPr marL="1390650" indent="-171450" algn="l" rtl="0" fontAlgn="base">
              <a:spcBef>
                <a:spcPct val="25000"/>
              </a:spcBef>
              <a:spcAft>
                <a:spcPct val="0"/>
              </a:spcAft>
              <a:buClr>
                <a:srgbClr val="887E6E"/>
              </a:buClr>
              <a:buFont typeface="Arial" charset="0"/>
              <a:buChar char="–"/>
              <a:defRPr>
                <a:solidFill>
                  <a:schemeClr val="tx1"/>
                </a:solidFill>
                <a:latin typeface="+mn-lt"/>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a:lstStyle>
          <a:p>
            <a:r>
              <a:rPr lang="en-US" sz="1700" b="1" kern="0" dirty="0" smtClean="0">
                <a:latin typeface="Times New Roman" pitchFamily="18" charset="0"/>
                <a:cs typeface="Times New Roman" pitchFamily="18" charset="0"/>
              </a:rPr>
              <a:t>Volatile organic compounds (VOCs)</a:t>
            </a:r>
          </a:p>
          <a:p>
            <a:r>
              <a:rPr lang="en-US" sz="1700" b="1" kern="0" dirty="0" smtClean="0">
                <a:latin typeface="Times New Roman" pitchFamily="18" charset="0"/>
                <a:cs typeface="Times New Roman" pitchFamily="18" charset="0"/>
              </a:rPr>
              <a:t>Formaldehyde</a:t>
            </a:r>
          </a:p>
          <a:p>
            <a:r>
              <a:rPr lang="en-US" sz="1700" b="1" kern="0" dirty="0" smtClean="0">
                <a:latin typeface="Times New Roman" pitchFamily="18" charset="0"/>
                <a:cs typeface="Times New Roman" pitchFamily="18" charset="0"/>
              </a:rPr>
              <a:t>Ozone</a:t>
            </a:r>
          </a:p>
          <a:p>
            <a:r>
              <a:rPr lang="en-US" sz="1700" b="1" kern="0" dirty="0" smtClean="0">
                <a:latin typeface="Times New Roman" pitchFamily="18" charset="0"/>
                <a:cs typeface="Times New Roman" pitchFamily="18" charset="0"/>
              </a:rPr>
              <a:t>Carbon monoxide</a:t>
            </a:r>
          </a:p>
          <a:p>
            <a:r>
              <a:rPr lang="en-US" sz="1700" b="1" kern="0" dirty="0" smtClean="0">
                <a:latin typeface="Times New Roman" pitchFamily="18" charset="0"/>
                <a:cs typeface="Times New Roman" pitchFamily="18" charset="0"/>
              </a:rPr>
              <a:t>Pesticides</a:t>
            </a:r>
          </a:p>
          <a:p>
            <a:r>
              <a:rPr lang="en-US" sz="1700" b="1" kern="0" dirty="0" smtClean="0">
                <a:latin typeface="Times New Roman" pitchFamily="18" charset="0"/>
                <a:cs typeface="Times New Roman" pitchFamily="18" charset="0"/>
              </a:rPr>
              <a:t>Virus</a:t>
            </a:r>
          </a:p>
          <a:p>
            <a:r>
              <a:rPr lang="en-US" sz="1700" b="1" kern="0" dirty="0" smtClean="0">
                <a:latin typeface="Times New Roman" pitchFamily="18" charset="0"/>
                <a:cs typeface="Times New Roman" pitchFamily="18" charset="0"/>
              </a:rPr>
              <a:t>Bacteria</a:t>
            </a:r>
            <a:endParaRPr lang="en-US" sz="1700" b="1" kern="0" dirty="0">
              <a:latin typeface="Times New Roman" pitchFamily="18" charset="0"/>
              <a:cs typeface="Times New Roman" pitchFamily="18" charset="0"/>
            </a:endParaRPr>
          </a:p>
        </p:txBody>
      </p:sp>
      <p:sp>
        <p:nvSpPr>
          <p:cNvPr id="9" name="TextBox 8"/>
          <p:cNvSpPr txBox="1"/>
          <p:nvPr/>
        </p:nvSpPr>
        <p:spPr>
          <a:xfrm>
            <a:off x="7636806" y="4201343"/>
            <a:ext cx="607602" cy="307777"/>
          </a:xfrm>
          <a:prstGeom prst="rect">
            <a:avLst/>
          </a:prstGeom>
          <a:noFill/>
        </p:spPr>
        <p:txBody>
          <a:bodyPr wrap="none" rtlCol="0">
            <a:spAutoFit/>
          </a:bodyPr>
          <a:lstStyle/>
          <a:p>
            <a:r>
              <a:rPr lang="en-US" sz="1400" b="1" dirty="0" smtClean="0">
                <a:latin typeface="Times New Roman" pitchFamily="18" charset="0"/>
                <a:cs typeface="Times New Roman" pitchFamily="18" charset="0"/>
              </a:rPr>
              <a:t>Virus</a:t>
            </a:r>
            <a:endParaRPr lang="en-US" sz="1400" b="1" dirty="0">
              <a:latin typeface="Times New Roman" pitchFamily="18" charset="0"/>
              <a:cs typeface="Times New Roman" pitchFamily="18" charset="0"/>
            </a:endParaRPr>
          </a:p>
        </p:txBody>
      </p:sp>
      <p:sp>
        <p:nvSpPr>
          <p:cNvPr id="17" name="TextBox 16"/>
          <p:cNvSpPr txBox="1"/>
          <p:nvPr/>
        </p:nvSpPr>
        <p:spPr>
          <a:xfrm>
            <a:off x="8130605" y="5713511"/>
            <a:ext cx="833883" cy="307777"/>
          </a:xfrm>
          <a:prstGeom prst="rect">
            <a:avLst/>
          </a:prstGeom>
          <a:noFill/>
        </p:spPr>
        <p:txBody>
          <a:bodyPr wrap="none" rtlCol="0">
            <a:spAutoFit/>
          </a:bodyPr>
          <a:lstStyle/>
          <a:p>
            <a:r>
              <a:rPr lang="en-US" sz="1400" b="1" dirty="0" smtClean="0">
                <a:latin typeface="Times New Roman" pitchFamily="18" charset="0"/>
                <a:cs typeface="Times New Roman" pitchFamily="18" charset="0"/>
              </a:rPr>
              <a:t>Bacteria</a:t>
            </a:r>
            <a:endParaRPr lang="en-US" sz="1400" b="1" dirty="0">
              <a:latin typeface="Times New Roman" pitchFamily="18" charset="0"/>
              <a:cs typeface="Times New Roman" pitchFamily="18" charset="0"/>
            </a:endParaRPr>
          </a:p>
        </p:txBody>
      </p:sp>
    </p:spTree>
    <p:extLst>
      <p:ext uri="{BB962C8B-B14F-4D97-AF65-F5344CB8AC3E}">
        <p14:creationId xmlns:p14="http://schemas.microsoft.com/office/powerpoint/2010/main" val="266508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latin typeface="Times New Roman" pitchFamily="18" charset="0"/>
                <a:cs typeface="Times New Roman" pitchFamily="18" charset="0"/>
              </a:rPr>
              <a:t>Medical Particles</a:t>
            </a:r>
            <a:endParaRPr lang="en-US" sz="32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AU" smtClean="0"/>
              <a:t>RMIT University©2008</a:t>
            </a:r>
            <a:endParaRPr lang="en-AU"/>
          </a:p>
        </p:txBody>
      </p:sp>
      <p:sp>
        <p:nvSpPr>
          <p:cNvPr id="5" name="Footer Placeholder 4"/>
          <p:cNvSpPr>
            <a:spLocks noGrp="1"/>
          </p:cNvSpPr>
          <p:nvPr>
            <p:ph type="ftr" sz="quarter" idx="11"/>
          </p:nvPr>
        </p:nvSpPr>
        <p:spPr/>
        <p:txBody>
          <a:bodyPr/>
          <a:lstStyle/>
          <a:p>
            <a:r>
              <a:rPr lang="en-AU" smtClean="0"/>
              <a:t>Science, Engineering &amp; Health</a:t>
            </a:r>
            <a:endParaRPr lang="en-AU"/>
          </a:p>
        </p:txBody>
      </p:sp>
      <p:sp>
        <p:nvSpPr>
          <p:cNvPr id="6" name="Slide Number Placeholder 5"/>
          <p:cNvSpPr>
            <a:spLocks noGrp="1"/>
          </p:cNvSpPr>
          <p:nvPr>
            <p:ph type="sldNum" sz="quarter" idx="12"/>
          </p:nvPr>
        </p:nvSpPr>
        <p:spPr/>
        <p:txBody>
          <a:bodyPr/>
          <a:lstStyle/>
          <a:p>
            <a:fld id="{4ED11377-F4FD-4604-ABE1-2865E107BFB0}" type="slidenum">
              <a:rPr lang="en-AU" smtClean="0"/>
              <a:pPr/>
              <a:t>43</a:t>
            </a:fld>
            <a:endParaRPr lang="en-AU"/>
          </a:p>
        </p:txBody>
      </p:sp>
      <p:pic>
        <p:nvPicPr>
          <p:cNvPr id="2050" name="Picture 2" descr="C:\Users\MOMO\Desktop\Confirmation\Figures\nanopartic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74" y="1127819"/>
            <a:ext cx="8693314" cy="467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7156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2D5F05B5-44D1-4D93-B4B5-80119BE92252}" type="slidenum">
              <a:rPr lang="en-AU" smtClean="0"/>
              <a:pPr/>
              <a:t>44</a:t>
            </a:fld>
            <a:endParaRPr lang="en-AU"/>
          </a:p>
        </p:txBody>
      </p:sp>
      <p:pic>
        <p:nvPicPr>
          <p:cNvPr id="8198" name="Picture 6" descr="C:\Users\MOMO\Desktop\Mid review\Figures\Sin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712383"/>
            <a:ext cx="7647806" cy="57409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4757" y="1246684"/>
            <a:ext cx="643125" cy="307777"/>
          </a:xfrm>
          <a:prstGeom prst="rect">
            <a:avLst/>
          </a:prstGeom>
          <a:noFill/>
        </p:spPr>
        <p:txBody>
          <a:bodyPr wrap="none" rtlCol="0">
            <a:spAutoFit/>
          </a:bodyPr>
          <a:lstStyle/>
          <a:p>
            <a:r>
              <a:rPr lang="en-US" sz="1400" b="1" dirty="0" smtClean="0">
                <a:solidFill>
                  <a:schemeClr val="tx1"/>
                </a:solidFill>
              </a:rPr>
              <a:t>Brain</a:t>
            </a:r>
            <a:endParaRPr lang="en-US" sz="1400" b="1" dirty="0">
              <a:solidFill>
                <a:schemeClr val="tx1"/>
              </a:solidFill>
            </a:endParaRPr>
          </a:p>
        </p:txBody>
      </p:sp>
      <p:cxnSp>
        <p:nvCxnSpPr>
          <p:cNvPr id="7" name="Straight Connector 6"/>
          <p:cNvCxnSpPr>
            <a:stCxn id="5" idx="3"/>
          </p:cNvCxnSpPr>
          <p:nvPr/>
        </p:nvCxnSpPr>
        <p:spPr bwMode="auto">
          <a:xfrm>
            <a:off x="5207882" y="1400573"/>
            <a:ext cx="876286" cy="660275"/>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itle 1"/>
          <p:cNvSpPr txBox="1">
            <a:spLocks/>
          </p:cNvSpPr>
          <p:nvPr/>
        </p:nvSpPr>
        <p:spPr>
          <a:xfrm>
            <a:off x="381000" y="274638"/>
            <a:ext cx="8229600" cy="922337"/>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sz="3200" b="1" dirty="0" smtClean="0">
                <a:cs typeface="Times New Roman" pitchFamily="18" charset="0"/>
              </a:rPr>
              <a:t>Upper airway and </a:t>
            </a:r>
            <a:r>
              <a:rPr lang="en-US" sz="3200" b="1" dirty="0" err="1" smtClean="0">
                <a:cs typeface="Times New Roman" pitchFamily="18" charset="0"/>
              </a:rPr>
              <a:t>paranasal</a:t>
            </a:r>
            <a:r>
              <a:rPr lang="en-US" sz="3200" b="1" dirty="0" smtClean="0">
                <a:cs typeface="Times New Roman" pitchFamily="18" charset="0"/>
              </a:rPr>
              <a:t> sinuses</a:t>
            </a:r>
            <a:endParaRPr lang="en-US" sz="3200" b="1" dirty="0">
              <a:cs typeface="Times New Roman" pitchFamily="18" charset="0"/>
            </a:endParaRPr>
          </a:p>
        </p:txBody>
      </p:sp>
      <p:sp>
        <p:nvSpPr>
          <p:cNvPr id="13" name="TextBox 12"/>
          <p:cNvSpPr txBox="1"/>
          <p:nvPr/>
        </p:nvSpPr>
        <p:spPr>
          <a:xfrm>
            <a:off x="4211960" y="4777407"/>
            <a:ext cx="1099981" cy="307777"/>
          </a:xfrm>
          <a:prstGeom prst="rect">
            <a:avLst/>
          </a:prstGeom>
          <a:noFill/>
        </p:spPr>
        <p:txBody>
          <a:bodyPr wrap="none" rtlCol="0">
            <a:spAutoFit/>
          </a:bodyPr>
          <a:lstStyle/>
          <a:p>
            <a:r>
              <a:rPr lang="en-US" sz="1400" b="1" dirty="0" smtClean="0">
                <a:solidFill>
                  <a:schemeClr val="tx1"/>
                </a:solidFill>
              </a:rPr>
              <a:t>Oral cavity</a:t>
            </a:r>
            <a:endParaRPr lang="en-US" sz="1400" b="1" dirty="0">
              <a:solidFill>
                <a:schemeClr val="tx1"/>
              </a:solidFill>
            </a:endParaRPr>
          </a:p>
        </p:txBody>
      </p:sp>
      <p:cxnSp>
        <p:nvCxnSpPr>
          <p:cNvPr id="14" name="Straight Connector 13"/>
          <p:cNvCxnSpPr>
            <a:endCxn id="13" idx="3"/>
          </p:cNvCxnSpPr>
          <p:nvPr/>
        </p:nvCxnSpPr>
        <p:spPr bwMode="auto">
          <a:xfrm flipH="1">
            <a:off x="5311941" y="4221088"/>
            <a:ext cx="772227" cy="710208"/>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756517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12" y="274638"/>
            <a:ext cx="8229600" cy="922337"/>
          </a:xfrm>
        </p:spPr>
        <p:txBody>
          <a:bodyPr/>
          <a:lstStyle/>
          <a:p>
            <a:r>
              <a:rPr lang="en-US" sz="2800" b="1" dirty="0" smtClean="0">
                <a:latin typeface="Times New Roman" pitchFamily="18" charset="0"/>
                <a:cs typeface="Times New Roman" pitchFamily="18" charset="0"/>
              </a:rPr>
              <a:t>Particle path to airway</a:t>
            </a:r>
            <a:endParaRPr lang="en-US" sz="2800" b="1" dirty="0">
              <a:latin typeface="Times New Roman" pitchFamily="18" charset="0"/>
              <a:cs typeface="Times New Roman" pitchFamily="18" charset="0"/>
            </a:endParaRPr>
          </a:p>
        </p:txBody>
      </p:sp>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2D5F05B5-44D1-4D93-B4B5-80119BE92252}" type="slidenum">
              <a:rPr lang="en-AU" smtClean="0"/>
              <a:pPr/>
              <a:t>45</a:t>
            </a:fld>
            <a:endParaRPr lang="en-AU"/>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23929" y="43944"/>
            <a:ext cx="5167262" cy="3111841"/>
          </a:xfrm>
          <a:prstGeom prst="rect">
            <a:avLst/>
          </a:prstGeom>
          <a:noFill/>
          <a:ln w="25400">
            <a:solidFill>
              <a:srgbClr val="0070C0"/>
            </a:solidFill>
          </a:ln>
          <a:extLst>
            <a:ext uri="{909E8E84-426E-40DD-AFC4-6F175D3DCCD1}">
              <a14:hiddenFill xmlns:a14="http://schemas.microsoft.com/office/drawing/2010/main">
                <a:solidFill>
                  <a:srgbClr val="FFFFFF"/>
                </a:solidFill>
              </a14:hiddenFill>
            </a:ext>
          </a:extLst>
        </p:spPr>
      </p:pic>
      <p:pic>
        <p:nvPicPr>
          <p:cNvPr id="11" name="Picture 4" descr="C:\Users\MOMO\Desktop\Confirmation\Airwa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63" y="980728"/>
            <a:ext cx="3754703" cy="43204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a:off x="827584" y="1700808"/>
            <a:ext cx="1137030" cy="576064"/>
          </a:xfrm>
          <a:prstGeom prst="rect">
            <a:avLst/>
          </a:prstGeom>
          <a:noFill/>
          <a:ln w="25400"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Arial" charset="0"/>
              <a:cs typeface="Arial" charset="0"/>
            </a:endParaRPr>
          </a:p>
        </p:txBody>
      </p:sp>
      <p:cxnSp>
        <p:nvCxnSpPr>
          <p:cNvPr id="10" name="Straight Connector 9"/>
          <p:cNvCxnSpPr/>
          <p:nvPr/>
        </p:nvCxnSpPr>
        <p:spPr bwMode="auto">
          <a:xfrm flipV="1">
            <a:off x="1964614" y="43944"/>
            <a:ext cx="1959315" cy="1656864"/>
          </a:xfrm>
          <a:prstGeom prst="line">
            <a:avLst/>
          </a:prstGeom>
          <a:noFill/>
          <a:ln w="25400" cap="flat" cmpd="sng" algn="ctr">
            <a:solidFill>
              <a:srgbClr val="0070C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a:off x="1964614" y="2276872"/>
            <a:ext cx="1959314" cy="878914"/>
          </a:xfrm>
          <a:prstGeom prst="line">
            <a:avLst/>
          </a:prstGeom>
          <a:noFill/>
          <a:ln w="25400" cap="flat" cmpd="sng" algn="ctr">
            <a:solidFill>
              <a:srgbClr val="0070C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3375030"/>
            <a:ext cx="5167263" cy="3125735"/>
          </a:xfrm>
          <a:prstGeom prst="rect">
            <a:avLst/>
          </a:prstGeom>
          <a:noFill/>
          <a:ln w="25400">
            <a:solidFill>
              <a:srgbClr val="0070C0"/>
            </a:solidFill>
          </a:ln>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5580112" y="1844824"/>
            <a:ext cx="360040" cy="216024"/>
          </a:xfrm>
          <a:prstGeom prst="rect">
            <a:avLst/>
          </a:prstGeom>
          <a:noFill/>
          <a:ln w="25400"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Arial" charset="0"/>
              <a:cs typeface="Arial" charset="0"/>
            </a:endParaRPr>
          </a:p>
        </p:txBody>
      </p:sp>
      <p:cxnSp>
        <p:nvCxnSpPr>
          <p:cNvPr id="15" name="Straight Connector 14"/>
          <p:cNvCxnSpPr/>
          <p:nvPr/>
        </p:nvCxnSpPr>
        <p:spPr bwMode="auto">
          <a:xfrm flipH="1">
            <a:off x="3923929" y="2060848"/>
            <a:ext cx="1656183" cy="1314182"/>
          </a:xfrm>
          <a:prstGeom prst="line">
            <a:avLst/>
          </a:prstGeom>
          <a:noFill/>
          <a:ln w="25400" cap="flat" cmpd="sng" algn="ctr">
            <a:solidFill>
              <a:srgbClr val="0070C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5940152" y="2060848"/>
            <a:ext cx="3151039" cy="1314182"/>
          </a:xfrm>
          <a:prstGeom prst="line">
            <a:avLst/>
          </a:prstGeom>
          <a:noFill/>
          <a:ln w="25400" cap="flat" cmpd="sng" algn="ctr">
            <a:solidFill>
              <a:srgbClr val="0070C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a:xfrm>
            <a:off x="4427984" y="3609764"/>
            <a:ext cx="0" cy="2771564"/>
          </a:xfrm>
          <a:prstGeom prst="straightConnector1">
            <a:avLst/>
          </a:prstGeom>
          <a:noFill/>
          <a:ln w="50800" cap="flat" cmpd="sng" algn="ctr">
            <a:solidFill>
              <a:srgbClr val="00B050">
                <a:alpha val="75000"/>
              </a:srgbClr>
            </a:solidFill>
            <a:prstDash val="solid"/>
            <a:tailEnd type="arrow"/>
          </a:ln>
          <a:effectLst/>
        </p:spPr>
      </p:cxnSp>
      <p:sp>
        <p:nvSpPr>
          <p:cNvPr id="29" name="TextBox 28"/>
          <p:cNvSpPr txBox="1"/>
          <p:nvPr/>
        </p:nvSpPr>
        <p:spPr>
          <a:xfrm>
            <a:off x="4008771" y="3284984"/>
            <a:ext cx="950901" cy="338554"/>
          </a:xfrm>
          <a:prstGeom prst="rect">
            <a:avLst/>
          </a:prstGeom>
          <a:noFill/>
          <a:ln>
            <a:noFill/>
          </a:ln>
        </p:spPr>
        <p:txBody>
          <a:bodyPr wrap="none" rtlCol="0">
            <a:spAutoFit/>
          </a:bodyPr>
          <a:lstStyle/>
          <a:p>
            <a:r>
              <a:rPr lang="en-US" sz="1600" b="1" dirty="0" smtClean="0">
                <a:solidFill>
                  <a:srgbClr val="00B050"/>
                </a:solidFill>
                <a:latin typeface="Times New Roman" pitchFamily="18" charset="0"/>
                <a:cs typeface="Times New Roman" pitchFamily="18" charset="0"/>
              </a:rPr>
              <a:t>Particles</a:t>
            </a:r>
            <a:endParaRPr lang="en-US" sz="1600" b="1" dirty="0">
              <a:solidFill>
                <a:srgbClr val="00B050"/>
              </a:solidFill>
              <a:latin typeface="Times New Roman" pitchFamily="18" charset="0"/>
              <a:cs typeface="Times New Roman" pitchFamily="18" charset="0"/>
            </a:endParaRPr>
          </a:p>
        </p:txBody>
      </p:sp>
      <p:sp>
        <p:nvSpPr>
          <p:cNvPr id="32" name="Freeform 31"/>
          <p:cNvSpPr/>
          <p:nvPr/>
        </p:nvSpPr>
        <p:spPr bwMode="auto">
          <a:xfrm>
            <a:off x="84365" y="1956166"/>
            <a:ext cx="2755557" cy="2394788"/>
          </a:xfrm>
          <a:custGeom>
            <a:avLst/>
            <a:gdLst>
              <a:gd name="connsiteX0" fmla="*/ 0 w 2755557"/>
              <a:gd name="connsiteY0" fmla="*/ 1157737 h 2394788"/>
              <a:gd name="connsiteX1" fmla="*/ 370702 w 2755557"/>
              <a:gd name="connsiteY1" fmla="*/ 1046526 h 2394788"/>
              <a:gd name="connsiteX2" fmla="*/ 617838 w 2755557"/>
              <a:gd name="connsiteY2" fmla="*/ 824104 h 2394788"/>
              <a:gd name="connsiteX3" fmla="*/ 790832 w 2755557"/>
              <a:gd name="connsiteY3" fmla="*/ 490472 h 2394788"/>
              <a:gd name="connsiteX4" fmla="*/ 889686 w 2755557"/>
              <a:gd name="connsiteY4" fmla="*/ 206266 h 2394788"/>
              <a:gd name="connsiteX5" fmla="*/ 1075038 w 2755557"/>
              <a:gd name="connsiteY5" fmla="*/ 20915 h 2394788"/>
              <a:gd name="connsiteX6" fmla="*/ 1421027 w 2755557"/>
              <a:gd name="connsiteY6" fmla="*/ 20915 h 2394788"/>
              <a:gd name="connsiteX7" fmla="*/ 1692875 w 2755557"/>
              <a:gd name="connsiteY7" fmla="*/ 169196 h 2394788"/>
              <a:gd name="connsiteX8" fmla="*/ 1804086 w 2755557"/>
              <a:gd name="connsiteY8" fmla="*/ 391618 h 2394788"/>
              <a:gd name="connsiteX9" fmla="*/ 1804086 w 2755557"/>
              <a:gd name="connsiteY9" fmla="*/ 749964 h 2394788"/>
              <a:gd name="connsiteX10" fmla="*/ 1878227 w 2755557"/>
              <a:gd name="connsiteY10" fmla="*/ 1528439 h 2394788"/>
              <a:gd name="connsiteX11" fmla="*/ 2088292 w 2755557"/>
              <a:gd name="connsiteY11" fmla="*/ 1763218 h 2394788"/>
              <a:gd name="connsiteX12" fmla="*/ 2347784 w 2755557"/>
              <a:gd name="connsiteY12" fmla="*/ 2133920 h 2394788"/>
              <a:gd name="connsiteX13" fmla="*/ 2755557 w 2755557"/>
              <a:gd name="connsiteY13" fmla="*/ 2393412 h 239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5557" h="2394788">
                <a:moveTo>
                  <a:pt x="0" y="1157737"/>
                </a:moveTo>
                <a:cubicBezTo>
                  <a:pt x="133864" y="1129934"/>
                  <a:pt x="267729" y="1102131"/>
                  <a:pt x="370702" y="1046526"/>
                </a:cubicBezTo>
                <a:cubicBezTo>
                  <a:pt x="473675" y="990921"/>
                  <a:pt x="547816" y="916780"/>
                  <a:pt x="617838" y="824104"/>
                </a:cubicBezTo>
                <a:cubicBezTo>
                  <a:pt x="687860" y="731428"/>
                  <a:pt x="745524" y="593445"/>
                  <a:pt x="790832" y="490472"/>
                </a:cubicBezTo>
                <a:cubicBezTo>
                  <a:pt x="836140" y="387499"/>
                  <a:pt x="842318" y="284525"/>
                  <a:pt x="889686" y="206266"/>
                </a:cubicBezTo>
                <a:cubicBezTo>
                  <a:pt x="937054" y="128007"/>
                  <a:pt x="986481" y="51807"/>
                  <a:pt x="1075038" y="20915"/>
                </a:cubicBezTo>
                <a:cubicBezTo>
                  <a:pt x="1163595" y="-9977"/>
                  <a:pt x="1318054" y="-3798"/>
                  <a:pt x="1421027" y="20915"/>
                </a:cubicBezTo>
                <a:cubicBezTo>
                  <a:pt x="1524000" y="45628"/>
                  <a:pt x="1629032" y="107412"/>
                  <a:pt x="1692875" y="169196"/>
                </a:cubicBezTo>
                <a:cubicBezTo>
                  <a:pt x="1756718" y="230980"/>
                  <a:pt x="1785551" y="294823"/>
                  <a:pt x="1804086" y="391618"/>
                </a:cubicBezTo>
                <a:cubicBezTo>
                  <a:pt x="1822621" y="488413"/>
                  <a:pt x="1791729" y="560494"/>
                  <a:pt x="1804086" y="749964"/>
                </a:cubicBezTo>
                <a:cubicBezTo>
                  <a:pt x="1816443" y="939434"/>
                  <a:pt x="1830859" y="1359563"/>
                  <a:pt x="1878227" y="1528439"/>
                </a:cubicBezTo>
                <a:cubicBezTo>
                  <a:pt x="1925595" y="1697315"/>
                  <a:pt x="2010033" y="1662305"/>
                  <a:pt x="2088292" y="1763218"/>
                </a:cubicBezTo>
                <a:cubicBezTo>
                  <a:pt x="2166551" y="1864131"/>
                  <a:pt x="2236573" y="2028888"/>
                  <a:pt x="2347784" y="2133920"/>
                </a:cubicBezTo>
                <a:cubicBezTo>
                  <a:pt x="2458995" y="2238952"/>
                  <a:pt x="2607276" y="2411947"/>
                  <a:pt x="2755557" y="2393412"/>
                </a:cubicBezTo>
              </a:path>
            </a:pathLst>
          </a:custGeom>
          <a:noFill/>
          <a:ln w="254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Arial" charset="0"/>
              <a:cs typeface="Arial" charset="0"/>
            </a:endParaRPr>
          </a:p>
        </p:txBody>
      </p:sp>
      <p:cxnSp>
        <p:nvCxnSpPr>
          <p:cNvPr id="34" name="Straight Connector 33"/>
          <p:cNvCxnSpPr>
            <a:stCxn id="32" idx="2"/>
          </p:cNvCxnSpPr>
          <p:nvPr/>
        </p:nvCxnSpPr>
        <p:spPr bwMode="auto">
          <a:xfrm flipH="1">
            <a:off x="467544" y="2780270"/>
            <a:ext cx="234659" cy="0"/>
          </a:xfrm>
          <a:prstGeom prst="line">
            <a:avLst/>
          </a:prstGeom>
          <a:noFill/>
          <a:ln w="254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p:nvPr/>
        </p:nvCxnSpPr>
        <p:spPr bwMode="auto">
          <a:xfrm>
            <a:off x="702203" y="2780270"/>
            <a:ext cx="0" cy="180349"/>
          </a:xfrm>
          <a:prstGeom prst="line">
            <a:avLst/>
          </a:prstGeom>
          <a:noFill/>
          <a:ln w="254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Box 43"/>
          <p:cNvSpPr txBox="1"/>
          <p:nvPr/>
        </p:nvSpPr>
        <p:spPr>
          <a:xfrm>
            <a:off x="-25535" y="2204864"/>
            <a:ext cx="857927" cy="584775"/>
          </a:xfrm>
          <a:prstGeom prst="rect">
            <a:avLst/>
          </a:prstGeom>
          <a:noFill/>
          <a:ln>
            <a:noFill/>
          </a:ln>
        </p:spPr>
        <p:txBody>
          <a:bodyPr wrap="none" rtlCol="0">
            <a:spAutoFit/>
          </a:bodyPr>
          <a:lstStyle/>
          <a:p>
            <a:pPr algn="ctr"/>
            <a:r>
              <a:rPr lang="en-US" sz="1600" b="1" dirty="0" smtClean="0">
                <a:solidFill>
                  <a:srgbClr val="00B050"/>
                </a:solidFill>
                <a:latin typeface="Times New Roman" pitchFamily="18" charset="0"/>
                <a:cs typeface="Times New Roman" pitchFamily="18" charset="0"/>
              </a:rPr>
              <a:t>Airflow</a:t>
            </a:r>
          </a:p>
          <a:p>
            <a:pPr algn="ctr"/>
            <a:r>
              <a:rPr lang="en-US" sz="1600" b="1" dirty="0" smtClean="0">
                <a:solidFill>
                  <a:srgbClr val="00B050"/>
                </a:solidFill>
                <a:latin typeface="Times New Roman" pitchFamily="18" charset="0"/>
                <a:cs typeface="Times New Roman" pitchFamily="18" charset="0"/>
              </a:rPr>
              <a:t>path</a:t>
            </a:r>
            <a:endParaRPr lang="en-US" sz="1600" b="1"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130205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029"/>
                                        </p:tgtEl>
                                        <p:attrNameLst>
                                          <p:attrName>style.visibility</p:attrName>
                                        </p:attrNameLst>
                                      </p:cBhvr>
                                      <p:to>
                                        <p:strVal val="visible"/>
                                      </p:to>
                                    </p:set>
                                    <p:animEffect transition="in" filter="fade">
                                      <p:cBhvr>
                                        <p:cTn id="16" dur="500"/>
                                        <p:tgtEl>
                                          <p:spTgt spid="10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030"/>
                                        </p:tgtEl>
                                        <p:attrNameLst>
                                          <p:attrName>style.visibility</p:attrName>
                                        </p:attrNameLst>
                                      </p:cBhvr>
                                      <p:to>
                                        <p:strVal val="visible"/>
                                      </p:to>
                                    </p:set>
                                    <p:animEffect transition="in" filter="fade">
                                      <p:cBhvr>
                                        <p:cTn id="24" dur="500"/>
                                        <p:tgtEl>
                                          <p:spTgt spid="103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AU"/>
              <a:t>RMIT University©2008</a:t>
            </a:r>
          </a:p>
        </p:txBody>
      </p:sp>
      <p:sp>
        <p:nvSpPr>
          <p:cNvPr id="5" name="Footer Placeholder 4"/>
          <p:cNvSpPr>
            <a:spLocks noGrp="1"/>
          </p:cNvSpPr>
          <p:nvPr>
            <p:ph type="ftr" sz="quarter" idx="11"/>
          </p:nvPr>
        </p:nvSpPr>
        <p:spPr/>
        <p:txBody>
          <a:bodyPr/>
          <a:lstStyle/>
          <a:p>
            <a:r>
              <a:rPr lang="en-AU"/>
              <a:t>Science, Engineering &amp; Health</a:t>
            </a:r>
          </a:p>
        </p:txBody>
      </p:sp>
      <p:sp>
        <p:nvSpPr>
          <p:cNvPr id="6" name="Slide Number Placeholder 5"/>
          <p:cNvSpPr>
            <a:spLocks noGrp="1"/>
          </p:cNvSpPr>
          <p:nvPr>
            <p:ph type="sldNum" sz="quarter" idx="12"/>
          </p:nvPr>
        </p:nvSpPr>
        <p:spPr/>
        <p:txBody>
          <a:bodyPr/>
          <a:lstStyle/>
          <a:p>
            <a:fld id="{D5BAE8F4-A472-472F-B632-950493C0569E}" type="slidenum">
              <a:rPr lang="en-AU"/>
              <a:pPr/>
              <a:t>46</a:t>
            </a:fld>
            <a:endParaRPr lang="en-AU"/>
          </a:p>
        </p:txBody>
      </p:sp>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206" t="7875" r="25961" b="10262"/>
          <a:stretch/>
        </p:blipFill>
        <p:spPr bwMode="auto">
          <a:xfrm>
            <a:off x="35495" y="3212976"/>
            <a:ext cx="3600401" cy="3284448"/>
          </a:xfrm>
          <a:prstGeom prst="rect">
            <a:avLst/>
          </a:prstGeom>
          <a:noFill/>
          <a:ln>
            <a:solidFill>
              <a:srgbClr val="4F81BD">
                <a:shade val="95000"/>
                <a:satMod val="105000"/>
              </a:srgbClr>
            </a:solidFill>
          </a:ln>
          <a:extLst>
            <a:ext uri="{909E8E84-426E-40DD-AFC4-6F175D3DCCD1}">
              <a14:hiddenFill xmlns:a14="http://schemas.microsoft.com/office/drawing/2010/main">
                <a:solidFill>
                  <a:srgbClr val="FFFFFF"/>
                </a:solidFill>
              </a14:hiddenFill>
            </a:ext>
          </a:extLst>
        </p:spPr>
      </p:pic>
      <p:pic>
        <p:nvPicPr>
          <p:cNvPr id="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280739" y="116632"/>
            <a:ext cx="3755757" cy="2879592"/>
          </a:xfrm>
          <a:prstGeom prst="rect">
            <a:avLst/>
          </a:prstGeom>
          <a:noFill/>
          <a:extLst>
            <a:ext uri="{909E8E84-426E-40DD-AFC4-6F175D3DCCD1}">
              <a14:hiddenFill xmlns:a14="http://schemas.microsoft.com/office/drawing/2010/main">
                <a:solidFill>
                  <a:srgbClr val="FFFFFF"/>
                </a:solidFill>
              </a14:hiddenFill>
            </a:ext>
          </a:extLst>
        </p:spPr>
      </p:pic>
      <p:sp>
        <p:nvSpPr>
          <p:cNvPr id="26" name="Right Arrow 25"/>
          <p:cNvSpPr/>
          <p:nvPr/>
        </p:nvSpPr>
        <p:spPr>
          <a:xfrm>
            <a:off x="3707904" y="4548632"/>
            <a:ext cx="1152128" cy="464544"/>
          </a:xfrm>
          <a:prstGeom prst="rightArrow">
            <a:avLst/>
          </a:prstGeom>
          <a:solidFill>
            <a:srgbClr val="FFC000"/>
          </a:solidFill>
          <a:ln w="25400" cap="flat" cmpd="sng" algn="ctr">
            <a:solidFill>
              <a:srgbClr val="4F81BD">
                <a:shade val="50000"/>
              </a:srgbClr>
            </a:solidFill>
            <a:prstDash val="solid"/>
          </a:ln>
          <a:effectLst/>
        </p:spPr>
        <p:txBody>
          <a:bodyPr rtlCol="0" anchor="ctr"/>
          <a:lstStyle/>
          <a:p>
            <a:pPr algn="ctr" fontAlgn="auto">
              <a:spcBef>
                <a:spcPts val="0"/>
              </a:spcBef>
              <a:spcAft>
                <a:spcPts val="0"/>
              </a:spcAft>
            </a:pPr>
            <a:endParaRPr lang="en-US" sz="1800" kern="0" smtClean="0">
              <a:solidFill>
                <a:prstClr val="white"/>
              </a:solidFill>
              <a:latin typeface="Calibri"/>
              <a:cs typeface="Arial"/>
            </a:endParaRPr>
          </a:p>
        </p:txBody>
      </p:sp>
      <p:sp>
        <p:nvSpPr>
          <p:cNvPr id="27" name="TextBox 26"/>
          <p:cNvSpPr txBox="1"/>
          <p:nvPr/>
        </p:nvSpPr>
        <p:spPr>
          <a:xfrm>
            <a:off x="3635896" y="4005064"/>
            <a:ext cx="1409360" cy="400110"/>
          </a:xfrm>
          <a:prstGeom prst="rect">
            <a:avLst/>
          </a:prstGeom>
          <a:noFill/>
        </p:spPr>
        <p:txBody>
          <a:bodyPr wrap="none" rtlCol="0">
            <a:spAutoFit/>
          </a:bodyPr>
          <a:lstStyle/>
          <a:p>
            <a:r>
              <a:rPr lang="en-US" sz="2000" b="1" smtClean="0">
                <a:solidFill>
                  <a:srgbClr val="000000"/>
                </a:solidFill>
                <a:latin typeface="+mj-lt"/>
                <a:cs typeface="Times New Roman" pitchFamily="18" charset="0"/>
              </a:rPr>
              <a:t>Normalize</a:t>
            </a:r>
            <a:endParaRPr lang="en-US" sz="2000" b="1">
              <a:solidFill>
                <a:srgbClr val="000000"/>
              </a:solidFill>
              <a:latin typeface="+mj-lt"/>
              <a:cs typeface="Times New Roman" pitchFamily="18" charset="0"/>
            </a:endParaRPr>
          </a:p>
        </p:txBody>
      </p:sp>
      <p:pic>
        <p:nvPicPr>
          <p:cNvPr id="2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51520" y="639572"/>
            <a:ext cx="3386419" cy="242938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MOMO\Desktop\SECOND PAPER\Figure\UV Background1_demo.png"/>
          <p:cNvPicPr>
            <a:picLocks noChangeAspect="1" noChangeArrowheads="1"/>
          </p:cNvPicPr>
          <p:nvPr/>
        </p:nvPicPr>
        <p:blipFill rotWithShape="1">
          <a:blip r:embed="rId6">
            <a:extLst>
              <a:ext uri="{28A0092B-C50C-407E-A947-70E740481C1C}">
                <a14:useLocalDpi xmlns:a14="http://schemas.microsoft.com/office/drawing/2010/main" val="0"/>
              </a:ext>
            </a:extLst>
          </a:blip>
          <a:srcRect l="32180" t="8053" r="28807" b="11784"/>
          <a:stretch/>
        </p:blipFill>
        <p:spPr bwMode="auto">
          <a:xfrm>
            <a:off x="5148064" y="3140968"/>
            <a:ext cx="3484418" cy="3417383"/>
          </a:xfrm>
          <a:prstGeom prst="rect">
            <a:avLst/>
          </a:prstGeom>
          <a:noFill/>
          <a:extLst>
            <a:ext uri="{909E8E84-426E-40DD-AFC4-6F175D3DCCD1}">
              <a14:hiddenFill xmlns:a14="http://schemas.microsoft.com/office/drawing/2010/main">
                <a:solidFill>
                  <a:srgbClr val="FFFFFF"/>
                </a:solidFill>
              </a14:hiddenFill>
            </a:ext>
          </a:extLst>
        </p:spPr>
      </p:pic>
      <p:sp>
        <p:nvSpPr>
          <p:cNvPr id="30" name="Down Arrow 29"/>
          <p:cNvSpPr/>
          <p:nvPr/>
        </p:nvSpPr>
        <p:spPr>
          <a:xfrm>
            <a:off x="1382688" y="2492897"/>
            <a:ext cx="381000" cy="648072"/>
          </a:xfrm>
          <a:prstGeom prst="downArrow">
            <a:avLst/>
          </a:prstGeom>
          <a:solidFill>
            <a:srgbClr val="FFC000"/>
          </a:solidFill>
          <a:ln w="25400" cap="flat" cmpd="sng" algn="ctr">
            <a:solidFill>
              <a:srgbClr val="4F81BD">
                <a:shade val="50000"/>
              </a:srgbClr>
            </a:solidFill>
            <a:prstDash val="solid"/>
          </a:ln>
          <a:effectLst/>
        </p:spPr>
        <p:txBody>
          <a:bodyPr rtlCol="0" anchor="ctr"/>
          <a:lstStyle/>
          <a:p>
            <a:pPr algn="ctr" fontAlgn="auto">
              <a:spcBef>
                <a:spcPts val="0"/>
              </a:spcBef>
              <a:spcAft>
                <a:spcPts val="0"/>
              </a:spcAft>
            </a:pPr>
            <a:endParaRPr lang="en-US" sz="1800" kern="0" smtClean="0">
              <a:solidFill>
                <a:prstClr val="white"/>
              </a:solidFill>
              <a:latin typeface="Calibri"/>
              <a:cs typeface="Arial"/>
            </a:endParaRPr>
          </a:p>
        </p:txBody>
      </p:sp>
      <p:sp>
        <p:nvSpPr>
          <p:cNvPr id="31" name="Right Arrow 30"/>
          <p:cNvSpPr/>
          <p:nvPr/>
        </p:nvSpPr>
        <p:spPr>
          <a:xfrm>
            <a:off x="3707904" y="1884336"/>
            <a:ext cx="1008112" cy="464544"/>
          </a:xfrm>
          <a:prstGeom prst="rightArrow">
            <a:avLst/>
          </a:prstGeom>
          <a:solidFill>
            <a:srgbClr val="FFC000"/>
          </a:solidFill>
          <a:ln w="25400" cap="flat" cmpd="sng" algn="ctr">
            <a:solidFill>
              <a:srgbClr val="4F81BD">
                <a:shade val="50000"/>
              </a:srgbClr>
            </a:solidFill>
            <a:prstDash val="solid"/>
          </a:ln>
          <a:effectLst/>
          <a:scene3d>
            <a:camera prst="orthographicFront">
              <a:rot lat="0" lon="0" rev="11400000"/>
            </a:camera>
            <a:lightRig rig="threePt" dir="t"/>
          </a:scene3d>
        </p:spPr>
        <p:txBody>
          <a:bodyPr rtlCol="0" anchor="ctr"/>
          <a:lstStyle/>
          <a:p>
            <a:pPr algn="ctr" fontAlgn="auto">
              <a:spcBef>
                <a:spcPts val="0"/>
              </a:spcBef>
              <a:spcAft>
                <a:spcPts val="0"/>
              </a:spcAft>
            </a:pPr>
            <a:endParaRPr lang="en-US" sz="1800" kern="0" smtClean="0">
              <a:solidFill>
                <a:prstClr val="white"/>
              </a:solidFill>
              <a:latin typeface="Calibri"/>
              <a:cs typeface="Arial"/>
            </a:endParaRPr>
          </a:p>
        </p:txBody>
      </p:sp>
      <p:sp>
        <p:nvSpPr>
          <p:cNvPr id="34" name="Title 1"/>
          <p:cNvSpPr>
            <a:spLocks noGrp="1"/>
          </p:cNvSpPr>
          <p:nvPr>
            <p:ph type="title"/>
          </p:nvPr>
        </p:nvSpPr>
        <p:spPr>
          <a:xfrm>
            <a:off x="251520" y="188640"/>
            <a:ext cx="8229600" cy="922337"/>
          </a:xfrm>
        </p:spPr>
        <p:txBody>
          <a:bodyPr/>
          <a:lstStyle/>
          <a:p>
            <a:r>
              <a:rPr lang="en-US" b="1" dirty="0" smtClean="0">
                <a:cs typeface="Times New Roman" pitchFamily="18" charset="0"/>
              </a:rPr>
              <a:t>Apply UV-Mapping method to Nasal Cavity</a:t>
            </a:r>
            <a:endParaRPr lang="en-US" b="1" dirty="0">
              <a:cs typeface="Times New Roman" pitchFamily="18" charset="0"/>
            </a:endParaRPr>
          </a:p>
        </p:txBody>
      </p:sp>
      <p:sp>
        <p:nvSpPr>
          <p:cNvPr id="35" name="TextBox 34"/>
          <p:cNvSpPr txBox="1"/>
          <p:nvPr/>
        </p:nvSpPr>
        <p:spPr>
          <a:xfrm>
            <a:off x="247689" y="2596842"/>
            <a:ext cx="1125629" cy="400110"/>
          </a:xfrm>
          <a:prstGeom prst="rect">
            <a:avLst/>
          </a:prstGeom>
          <a:noFill/>
        </p:spPr>
        <p:txBody>
          <a:bodyPr wrap="none" rtlCol="0">
            <a:spAutoFit/>
          </a:bodyPr>
          <a:lstStyle/>
          <a:p>
            <a:r>
              <a:rPr lang="en-US" sz="2000" b="1" smtClean="0">
                <a:solidFill>
                  <a:srgbClr val="000000"/>
                </a:solidFill>
                <a:latin typeface="+mj-lt"/>
                <a:cs typeface="Times New Roman" pitchFamily="18" charset="0"/>
              </a:rPr>
              <a:t>Unwrap</a:t>
            </a:r>
            <a:endParaRPr lang="en-US" sz="2000" b="1">
              <a:solidFill>
                <a:srgbClr val="000000"/>
              </a:solidFill>
              <a:latin typeface="+mj-lt"/>
              <a:cs typeface="Times New Roman" pitchFamily="18" charset="0"/>
            </a:endParaRPr>
          </a:p>
        </p:txBody>
      </p:sp>
      <p:sp>
        <p:nvSpPr>
          <p:cNvPr id="36" name="TextBox 35"/>
          <p:cNvSpPr txBox="1"/>
          <p:nvPr/>
        </p:nvSpPr>
        <p:spPr>
          <a:xfrm>
            <a:off x="3419872" y="1208946"/>
            <a:ext cx="2420856" cy="707886"/>
          </a:xfrm>
          <a:prstGeom prst="rect">
            <a:avLst/>
          </a:prstGeom>
          <a:noFill/>
        </p:spPr>
        <p:txBody>
          <a:bodyPr wrap="none" rtlCol="0">
            <a:spAutoFit/>
          </a:bodyPr>
          <a:lstStyle/>
          <a:p>
            <a:r>
              <a:rPr lang="en-US" sz="2000" b="1" smtClean="0">
                <a:solidFill>
                  <a:srgbClr val="000000"/>
                </a:solidFill>
                <a:latin typeface="+mj-lt"/>
                <a:cs typeface="Times New Roman" pitchFamily="18" charset="0"/>
              </a:rPr>
              <a:t>Cut surface  along</a:t>
            </a:r>
          </a:p>
          <a:p>
            <a:r>
              <a:rPr lang="en-US" sz="2000" b="1" smtClean="0">
                <a:solidFill>
                  <a:srgbClr val="000000"/>
                </a:solidFill>
                <a:latin typeface="+mj-lt"/>
                <a:cs typeface="Times New Roman" pitchFamily="18" charset="0"/>
              </a:rPr>
              <a:t>black curves</a:t>
            </a:r>
            <a:endParaRPr lang="en-US" sz="2000" b="1">
              <a:solidFill>
                <a:srgbClr val="000000"/>
              </a:solidFill>
              <a:latin typeface="+mj-lt"/>
              <a:cs typeface="Times New Roman" pitchFamily="18" charset="0"/>
            </a:endParaRPr>
          </a:p>
        </p:txBody>
      </p:sp>
      <p:cxnSp>
        <p:nvCxnSpPr>
          <p:cNvPr id="41" name="Straight Arrow Connector 40"/>
          <p:cNvCxnSpPr>
            <a:stCxn id="36" idx="1"/>
          </p:cNvCxnSpPr>
          <p:nvPr/>
        </p:nvCxnSpPr>
        <p:spPr>
          <a:xfrm flipH="1">
            <a:off x="2997272" y="1562889"/>
            <a:ext cx="422600" cy="974139"/>
          </a:xfrm>
          <a:prstGeom prst="straightConnector1">
            <a:avLst/>
          </a:prstGeom>
          <a:noFill/>
          <a:ln w="12700" cap="flat" cmpd="sng" algn="ctr">
            <a:solidFill>
              <a:schemeClr val="tx1"/>
            </a:solidFill>
            <a:prstDash val="dash"/>
            <a:tailEnd type="arrow"/>
          </a:ln>
          <a:effectLst/>
        </p:spPr>
      </p:cxnSp>
      <p:cxnSp>
        <p:nvCxnSpPr>
          <p:cNvPr id="44" name="Straight Arrow Connector 43"/>
          <p:cNvCxnSpPr>
            <a:stCxn id="36" idx="1"/>
          </p:cNvCxnSpPr>
          <p:nvPr/>
        </p:nvCxnSpPr>
        <p:spPr>
          <a:xfrm flipH="1">
            <a:off x="1882168" y="1562889"/>
            <a:ext cx="1537704" cy="493905"/>
          </a:xfrm>
          <a:prstGeom prst="straightConnector1">
            <a:avLst/>
          </a:prstGeom>
          <a:noFill/>
          <a:ln w="12700" cap="flat" cmpd="sng" algn="ctr">
            <a:solidFill>
              <a:schemeClr val="tx1"/>
            </a:solidFill>
            <a:prstDash val="dash"/>
            <a:tailEnd type="arrow"/>
          </a:ln>
          <a:effectLst/>
        </p:spPr>
      </p:cxnSp>
      <p:cxnSp>
        <p:nvCxnSpPr>
          <p:cNvPr id="48" name="Straight Arrow Connector 47"/>
          <p:cNvCxnSpPr>
            <a:stCxn id="36" idx="1"/>
          </p:cNvCxnSpPr>
          <p:nvPr/>
        </p:nvCxnSpPr>
        <p:spPr>
          <a:xfrm flipH="1">
            <a:off x="1786366" y="1562889"/>
            <a:ext cx="1633506" cy="78105"/>
          </a:xfrm>
          <a:prstGeom prst="straightConnector1">
            <a:avLst/>
          </a:prstGeom>
          <a:noFill/>
          <a:ln w="12700" cap="flat" cmpd="sng" algn="ctr">
            <a:solidFill>
              <a:schemeClr val="tx1"/>
            </a:solidFill>
            <a:prstDash val="dash"/>
            <a:tailEnd type="arrow"/>
          </a:ln>
          <a:effectLst/>
        </p:spPr>
      </p:cxnSp>
      <p:sp>
        <p:nvSpPr>
          <p:cNvPr id="54" name="TextBox 53"/>
          <p:cNvSpPr txBox="1"/>
          <p:nvPr/>
        </p:nvSpPr>
        <p:spPr>
          <a:xfrm>
            <a:off x="4464428" y="5085184"/>
            <a:ext cx="620683" cy="369332"/>
          </a:xfrm>
          <a:prstGeom prst="rect">
            <a:avLst/>
          </a:prstGeom>
          <a:noFill/>
        </p:spPr>
        <p:txBody>
          <a:bodyPr wrap="none" rtlCol="0">
            <a:spAutoFit/>
          </a:bodyPr>
          <a:lstStyle/>
          <a:p>
            <a:pPr algn="ctr"/>
            <a:r>
              <a:rPr lang="en-US" sz="1800" smtClean="0">
                <a:solidFill>
                  <a:schemeClr val="tx1"/>
                </a:solidFill>
                <a:latin typeface="+mj-lt"/>
                <a:cs typeface="Times New Roman" pitchFamily="18" charset="0"/>
              </a:rPr>
              <a:t>Inlet</a:t>
            </a:r>
            <a:endParaRPr lang="en-US" sz="1800">
              <a:solidFill>
                <a:schemeClr val="tx1"/>
              </a:solidFill>
              <a:latin typeface="+mj-lt"/>
              <a:cs typeface="Times New Roman" pitchFamily="18" charset="0"/>
            </a:endParaRPr>
          </a:p>
        </p:txBody>
      </p:sp>
      <p:sp>
        <p:nvSpPr>
          <p:cNvPr id="57" name="TextBox 56"/>
          <p:cNvSpPr txBox="1"/>
          <p:nvPr/>
        </p:nvSpPr>
        <p:spPr>
          <a:xfrm>
            <a:off x="127303" y="6072737"/>
            <a:ext cx="1031051" cy="307777"/>
          </a:xfrm>
          <a:prstGeom prst="rect">
            <a:avLst/>
          </a:prstGeom>
          <a:noFill/>
        </p:spPr>
        <p:txBody>
          <a:bodyPr wrap="none" rtlCol="0">
            <a:spAutoFit/>
          </a:bodyPr>
          <a:lstStyle/>
          <a:p>
            <a:r>
              <a:rPr lang="en-US" sz="1400" smtClean="0">
                <a:solidFill>
                  <a:schemeClr val="tx1"/>
                </a:solidFill>
                <a:latin typeface="+mj-lt"/>
              </a:rPr>
              <a:t>Left Cavity</a:t>
            </a:r>
            <a:endParaRPr lang="en-US" sz="1400">
              <a:solidFill>
                <a:schemeClr val="tx1"/>
              </a:solidFill>
              <a:latin typeface="+mj-lt"/>
            </a:endParaRPr>
          </a:p>
        </p:txBody>
      </p:sp>
      <p:cxnSp>
        <p:nvCxnSpPr>
          <p:cNvPr id="58" name="Straight Arrow Connector 57"/>
          <p:cNvCxnSpPr>
            <a:stCxn id="54" idx="0"/>
          </p:cNvCxnSpPr>
          <p:nvPr/>
        </p:nvCxnSpPr>
        <p:spPr>
          <a:xfrm flipV="1">
            <a:off x="4774770" y="4126444"/>
            <a:ext cx="373294" cy="958740"/>
          </a:xfrm>
          <a:prstGeom prst="straightConnector1">
            <a:avLst/>
          </a:prstGeom>
          <a:noFill/>
          <a:ln w="19050" cap="flat" cmpd="sng" algn="ctr">
            <a:solidFill>
              <a:schemeClr val="tx1"/>
            </a:solidFill>
            <a:prstDash val="dash"/>
            <a:tailEnd type="arrow"/>
          </a:ln>
          <a:effectLst/>
        </p:spPr>
      </p:cxnSp>
      <p:cxnSp>
        <p:nvCxnSpPr>
          <p:cNvPr id="61" name="Straight Arrow Connector 60"/>
          <p:cNvCxnSpPr>
            <a:stCxn id="54" idx="2"/>
          </p:cNvCxnSpPr>
          <p:nvPr/>
        </p:nvCxnSpPr>
        <p:spPr>
          <a:xfrm>
            <a:off x="4774770" y="5454516"/>
            <a:ext cx="373294" cy="487352"/>
          </a:xfrm>
          <a:prstGeom prst="straightConnector1">
            <a:avLst/>
          </a:prstGeom>
          <a:noFill/>
          <a:ln w="19050" cap="flat" cmpd="sng" algn="ctr">
            <a:solidFill>
              <a:schemeClr val="tx1"/>
            </a:solidFill>
            <a:prstDash val="dash"/>
            <a:tailEnd type="arrow"/>
          </a:ln>
          <a:effectLst/>
        </p:spPr>
      </p:cxnSp>
      <p:sp>
        <p:nvSpPr>
          <p:cNvPr id="66" name="TextBox 65"/>
          <p:cNvSpPr txBox="1"/>
          <p:nvPr/>
        </p:nvSpPr>
        <p:spPr>
          <a:xfrm>
            <a:off x="8449085" y="4653136"/>
            <a:ext cx="800219" cy="369332"/>
          </a:xfrm>
          <a:prstGeom prst="rect">
            <a:avLst/>
          </a:prstGeom>
          <a:noFill/>
        </p:spPr>
        <p:txBody>
          <a:bodyPr wrap="none" rtlCol="0">
            <a:spAutoFit/>
          </a:bodyPr>
          <a:lstStyle/>
          <a:p>
            <a:pPr algn="ctr"/>
            <a:r>
              <a:rPr lang="en-US" sz="1800" smtClean="0">
                <a:solidFill>
                  <a:schemeClr val="tx1"/>
                </a:solidFill>
                <a:latin typeface="+mj-lt"/>
                <a:cs typeface="Times New Roman" pitchFamily="18" charset="0"/>
              </a:rPr>
              <a:t>Outlet</a:t>
            </a:r>
            <a:endParaRPr lang="en-US" sz="1800">
              <a:solidFill>
                <a:schemeClr val="tx1"/>
              </a:solidFill>
              <a:latin typeface="+mj-lt"/>
              <a:cs typeface="Times New Roman" pitchFamily="18" charset="0"/>
            </a:endParaRPr>
          </a:p>
        </p:txBody>
      </p:sp>
      <p:cxnSp>
        <p:nvCxnSpPr>
          <p:cNvPr id="67" name="Straight Arrow Connector 66"/>
          <p:cNvCxnSpPr>
            <a:stCxn id="66" idx="0"/>
          </p:cNvCxnSpPr>
          <p:nvPr/>
        </p:nvCxnSpPr>
        <p:spPr>
          <a:xfrm flipH="1" flipV="1">
            <a:off x="8574764" y="4005064"/>
            <a:ext cx="274431" cy="648072"/>
          </a:xfrm>
          <a:prstGeom prst="straightConnector1">
            <a:avLst/>
          </a:prstGeom>
          <a:noFill/>
          <a:ln w="19050" cap="flat" cmpd="sng" algn="ctr">
            <a:solidFill>
              <a:schemeClr val="tx1"/>
            </a:solidFill>
            <a:prstDash val="dash"/>
            <a:tailEnd type="arrow"/>
          </a:ln>
          <a:effectLst/>
        </p:spPr>
      </p:cxnSp>
      <p:cxnSp>
        <p:nvCxnSpPr>
          <p:cNvPr id="68" name="Straight Arrow Connector 67"/>
          <p:cNvCxnSpPr>
            <a:stCxn id="66" idx="2"/>
          </p:cNvCxnSpPr>
          <p:nvPr/>
        </p:nvCxnSpPr>
        <p:spPr>
          <a:xfrm flipH="1">
            <a:off x="8574764" y="5022468"/>
            <a:ext cx="274431" cy="782796"/>
          </a:xfrm>
          <a:prstGeom prst="straightConnector1">
            <a:avLst/>
          </a:prstGeom>
          <a:noFill/>
          <a:ln w="19050" cap="flat" cmpd="sng" algn="ctr">
            <a:solidFill>
              <a:schemeClr val="tx1"/>
            </a:solidFill>
            <a:prstDash val="dash"/>
            <a:tailEnd type="arrow"/>
          </a:ln>
          <a:effectLst/>
        </p:spPr>
      </p:cxnSp>
      <p:sp>
        <p:nvSpPr>
          <p:cNvPr id="75" name="TextBox 74"/>
          <p:cNvSpPr txBox="1"/>
          <p:nvPr/>
        </p:nvSpPr>
        <p:spPr>
          <a:xfrm>
            <a:off x="35496" y="3212976"/>
            <a:ext cx="1151277" cy="307777"/>
          </a:xfrm>
          <a:prstGeom prst="rect">
            <a:avLst/>
          </a:prstGeom>
          <a:noFill/>
        </p:spPr>
        <p:txBody>
          <a:bodyPr wrap="none" rtlCol="0">
            <a:spAutoFit/>
          </a:bodyPr>
          <a:lstStyle/>
          <a:p>
            <a:r>
              <a:rPr lang="en-US" sz="1400" smtClean="0">
                <a:solidFill>
                  <a:schemeClr val="tx1"/>
                </a:solidFill>
                <a:latin typeface="+mj-lt"/>
                <a:cs typeface="Times New Roman" pitchFamily="18" charset="0"/>
              </a:rPr>
              <a:t>Right Cavity</a:t>
            </a:r>
            <a:endParaRPr lang="en-US" sz="1400">
              <a:solidFill>
                <a:schemeClr val="tx1"/>
              </a:solidFill>
              <a:latin typeface="+mj-lt"/>
              <a:cs typeface="Times New Roman" pitchFamily="18" charset="0"/>
            </a:endParaRPr>
          </a:p>
        </p:txBody>
      </p:sp>
      <p:sp>
        <p:nvSpPr>
          <p:cNvPr id="32" name="TextBox 31"/>
          <p:cNvSpPr txBox="1"/>
          <p:nvPr/>
        </p:nvSpPr>
        <p:spPr>
          <a:xfrm>
            <a:off x="6484575" y="2452826"/>
            <a:ext cx="2249334" cy="646331"/>
          </a:xfrm>
          <a:prstGeom prst="rect">
            <a:avLst/>
          </a:prstGeom>
          <a:noFill/>
        </p:spPr>
        <p:txBody>
          <a:bodyPr wrap="none" rtlCol="0">
            <a:spAutoFit/>
          </a:bodyPr>
          <a:lstStyle/>
          <a:p>
            <a:r>
              <a:rPr lang="en-US" sz="1800" b="1" smtClean="0">
                <a:solidFill>
                  <a:srgbClr val="000000"/>
                </a:solidFill>
                <a:latin typeface="+mj-lt"/>
                <a:cs typeface="Times New Roman" pitchFamily="18" charset="0"/>
              </a:rPr>
              <a:t>Divide nasal cavity</a:t>
            </a:r>
          </a:p>
          <a:p>
            <a:r>
              <a:rPr lang="en-US" sz="1800" b="1" smtClean="0">
                <a:solidFill>
                  <a:srgbClr val="000000"/>
                </a:solidFill>
                <a:latin typeface="+mj-lt"/>
                <a:cs typeface="Times New Roman" pitchFamily="18" charset="0"/>
              </a:rPr>
              <a:t>Into left and right</a:t>
            </a:r>
            <a:endParaRPr lang="en-US" sz="1800" b="1">
              <a:solidFill>
                <a:srgbClr val="000000"/>
              </a:solidFill>
              <a:latin typeface="+mj-lt"/>
              <a:cs typeface="Times New Roman" pitchFamily="18" charset="0"/>
            </a:endParaRPr>
          </a:p>
        </p:txBody>
      </p:sp>
      <p:sp>
        <p:nvSpPr>
          <p:cNvPr id="33" name="TextBox 32"/>
          <p:cNvSpPr txBox="1"/>
          <p:nvPr/>
        </p:nvSpPr>
        <p:spPr>
          <a:xfrm>
            <a:off x="2484618" y="4540510"/>
            <a:ext cx="585417" cy="261610"/>
          </a:xfrm>
          <a:prstGeom prst="rect">
            <a:avLst/>
          </a:prstGeom>
          <a:noFill/>
        </p:spPr>
        <p:txBody>
          <a:bodyPr wrap="none" rtlCol="0">
            <a:spAutoFit/>
          </a:bodyPr>
          <a:lstStyle/>
          <a:p>
            <a:r>
              <a:rPr lang="en-US" sz="1100" err="1" smtClean="0">
                <a:solidFill>
                  <a:schemeClr val="tx1"/>
                </a:solidFill>
                <a:latin typeface="+mj-lt"/>
                <a:cs typeface="Times New Roman" pitchFamily="18" charset="0"/>
              </a:rPr>
              <a:t>Septal</a:t>
            </a:r>
            <a:endParaRPr lang="en-US" sz="1100">
              <a:solidFill>
                <a:schemeClr val="tx1"/>
              </a:solidFill>
              <a:latin typeface="+mj-lt"/>
              <a:cs typeface="Times New Roman" pitchFamily="18" charset="0"/>
            </a:endParaRPr>
          </a:p>
        </p:txBody>
      </p:sp>
      <p:sp>
        <p:nvSpPr>
          <p:cNvPr id="37" name="TextBox 36"/>
          <p:cNvSpPr txBox="1"/>
          <p:nvPr/>
        </p:nvSpPr>
        <p:spPr>
          <a:xfrm>
            <a:off x="2690439" y="3284984"/>
            <a:ext cx="615874" cy="261610"/>
          </a:xfrm>
          <a:prstGeom prst="rect">
            <a:avLst/>
          </a:prstGeom>
          <a:noFill/>
        </p:spPr>
        <p:txBody>
          <a:bodyPr wrap="none" rtlCol="0">
            <a:spAutoFit/>
          </a:bodyPr>
          <a:lstStyle/>
          <a:p>
            <a:r>
              <a:rPr lang="en-US" sz="1100" smtClean="0">
                <a:solidFill>
                  <a:schemeClr val="tx1"/>
                </a:solidFill>
                <a:latin typeface="+mj-lt"/>
                <a:cs typeface="Times New Roman" pitchFamily="18" charset="0"/>
              </a:rPr>
              <a:t>Lateral</a:t>
            </a:r>
            <a:endParaRPr lang="en-US" sz="1100">
              <a:solidFill>
                <a:schemeClr val="tx1"/>
              </a:solidFill>
              <a:latin typeface="+mj-lt"/>
              <a:cs typeface="Times New Roman" pitchFamily="18" charset="0"/>
            </a:endParaRPr>
          </a:p>
        </p:txBody>
      </p:sp>
      <p:sp>
        <p:nvSpPr>
          <p:cNvPr id="38" name="TextBox 37"/>
          <p:cNvSpPr txBox="1"/>
          <p:nvPr/>
        </p:nvSpPr>
        <p:spPr>
          <a:xfrm>
            <a:off x="2699792" y="6165304"/>
            <a:ext cx="615874" cy="261610"/>
          </a:xfrm>
          <a:prstGeom prst="rect">
            <a:avLst/>
          </a:prstGeom>
          <a:noFill/>
        </p:spPr>
        <p:txBody>
          <a:bodyPr wrap="none" rtlCol="0">
            <a:spAutoFit/>
          </a:bodyPr>
          <a:lstStyle/>
          <a:p>
            <a:r>
              <a:rPr lang="en-US" sz="1100" smtClean="0">
                <a:solidFill>
                  <a:schemeClr val="tx1"/>
                </a:solidFill>
                <a:latin typeface="+mj-lt"/>
                <a:cs typeface="Times New Roman" pitchFamily="18" charset="0"/>
              </a:rPr>
              <a:t>Lateral</a:t>
            </a:r>
            <a:endParaRPr lang="en-US" sz="1100">
              <a:solidFill>
                <a:schemeClr val="tx1"/>
              </a:solidFill>
              <a:latin typeface="+mj-lt"/>
              <a:cs typeface="Times New Roman" pitchFamily="18" charset="0"/>
            </a:endParaRPr>
          </a:p>
        </p:txBody>
      </p:sp>
    </p:spTree>
    <p:extLst>
      <p:ext uri="{BB962C8B-B14F-4D97-AF65-F5344CB8AC3E}">
        <p14:creationId xmlns:p14="http://schemas.microsoft.com/office/powerpoint/2010/main" val="407788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par>
                                <p:cTn id="77" presetID="10"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0" grpId="0" animBg="1"/>
      <p:bldP spid="31" grpId="0" animBg="1"/>
      <p:bldP spid="35" grpId="0"/>
      <p:bldP spid="36" grpId="0"/>
      <p:bldP spid="54" grpId="0"/>
      <p:bldP spid="57" grpId="0"/>
      <p:bldP spid="66" grpId="0"/>
      <p:bldP spid="75" grpId="0"/>
      <p:bldP spid="33" grpId="0"/>
      <p:bldP spid="37" grpId="0"/>
      <p:bldP spid="3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94" r="13477"/>
          <a:stretch/>
        </p:blipFill>
        <p:spPr bwMode="auto">
          <a:xfrm>
            <a:off x="533400" y="345297"/>
            <a:ext cx="3330533" cy="255030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1408552" y="2907268"/>
            <a:ext cx="1659429" cy="369332"/>
          </a:xfrm>
          <a:prstGeom prst="rect">
            <a:avLst/>
          </a:prstGeom>
          <a:noFill/>
        </p:spPr>
        <p:txBody>
          <a:bodyPr wrap="none" rtlCol="0">
            <a:spAutoFit/>
          </a:bodyPr>
          <a:lstStyle/>
          <a:p>
            <a:pPr fontAlgn="auto">
              <a:spcBef>
                <a:spcPts val="0"/>
              </a:spcBef>
              <a:spcAft>
                <a:spcPts val="0"/>
              </a:spcAft>
            </a:pPr>
            <a:r>
              <a:rPr lang="en-US" sz="1800" dirty="0" smtClean="0">
                <a:solidFill>
                  <a:prstClr val="black"/>
                </a:solidFill>
                <a:latin typeface="Arial" panose="020B0604020202020204" pitchFamily="34" charset="0"/>
                <a:cs typeface="Arial" panose="020B0604020202020204" pitchFamily="34" charset="0"/>
              </a:rPr>
              <a:t>(a). Front view</a:t>
            </a:r>
            <a:endParaRPr lang="en-US" sz="1800" dirty="0">
              <a:solidFill>
                <a:prstClr val="black"/>
              </a:solidFill>
              <a:latin typeface="Arial" panose="020B0604020202020204" pitchFamily="34" charset="0"/>
              <a:cs typeface="Arial" panose="020B0604020202020204" pitchFamily="34" charset="0"/>
            </a:endParaRPr>
          </a:p>
        </p:txBody>
      </p:sp>
      <p:sp>
        <p:nvSpPr>
          <p:cNvPr id="46" name="TextBox 45"/>
          <p:cNvSpPr txBox="1"/>
          <p:nvPr/>
        </p:nvSpPr>
        <p:spPr>
          <a:xfrm>
            <a:off x="1391830" y="6367046"/>
            <a:ext cx="1518364" cy="369332"/>
          </a:xfrm>
          <a:prstGeom prst="rect">
            <a:avLst/>
          </a:prstGeom>
          <a:noFill/>
        </p:spPr>
        <p:txBody>
          <a:bodyPr wrap="none" rtlCol="0">
            <a:spAutoFit/>
          </a:bodyPr>
          <a:lstStyle/>
          <a:p>
            <a:pPr fontAlgn="auto">
              <a:spcBef>
                <a:spcPts val="0"/>
              </a:spcBef>
              <a:spcAft>
                <a:spcPts val="0"/>
              </a:spcAft>
            </a:pPr>
            <a:r>
              <a:rPr lang="en-US" sz="1800" dirty="0" smtClean="0">
                <a:solidFill>
                  <a:prstClr val="black"/>
                </a:solidFill>
                <a:latin typeface="Arial" panose="020B0604020202020204" pitchFamily="34" charset="0"/>
                <a:cs typeface="Arial" panose="020B0604020202020204" pitchFamily="34" charset="0"/>
              </a:rPr>
              <a:t>(b). ISO view</a:t>
            </a:r>
            <a:endParaRPr lang="en-US" sz="1800" dirty="0">
              <a:solidFill>
                <a:prstClr val="black"/>
              </a:solidFill>
              <a:latin typeface="Arial" panose="020B0604020202020204" pitchFamily="34" charset="0"/>
              <a:cs typeface="Arial" panose="020B0604020202020204" pitchFamily="34" charset="0"/>
            </a:endParaRP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560"/>
          <a:stretch/>
        </p:blipFill>
        <p:spPr bwMode="auto">
          <a:xfrm>
            <a:off x="4572000" y="1642646"/>
            <a:ext cx="4333813" cy="2606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C:\Users\MOMO\Desktop\3rd Paper\Images\Geometry\Separation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4160294"/>
            <a:ext cx="1122928" cy="1791116"/>
          </a:xfrm>
          <a:prstGeom prst="rect">
            <a:avLst/>
          </a:prstGeom>
          <a:noFill/>
          <a:ln w="12700">
            <a:noFill/>
          </a:ln>
        </p:spPr>
      </p:pic>
      <p:pic>
        <p:nvPicPr>
          <p:cNvPr id="44" name="Picture 8" descr="C:\Users\MOMO\Desktop\3rd Paper\Images\Geometry\Turbin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293" y="132971"/>
            <a:ext cx="1498507" cy="1831351"/>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45" name="Picture 9" descr="C:\Users\MOMO\Desktop\3rd Paper\Images\Geometry\Separatio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689" y="4724400"/>
            <a:ext cx="1907911" cy="1337846"/>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4572000" y="6364224"/>
            <a:ext cx="4685898" cy="369332"/>
          </a:xfrm>
          <a:prstGeom prst="rect">
            <a:avLst/>
          </a:prstGeom>
          <a:noFill/>
        </p:spPr>
        <p:txBody>
          <a:bodyPr wrap="none" rtlCol="0">
            <a:spAutoFit/>
          </a:bodyPr>
          <a:lstStyle/>
          <a:p>
            <a:pPr fontAlgn="auto">
              <a:spcBef>
                <a:spcPts val="0"/>
              </a:spcBef>
              <a:spcAft>
                <a:spcPts val="0"/>
              </a:spcAft>
            </a:pPr>
            <a:r>
              <a:rPr lang="en-US" sz="1800" dirty="0" smtClean="0">
                <a:solidFill>
                  <a:prstClr val="black"/>
                </a:solidFill>
                <a:latin typeface="Arial" panose="020B0604020202020204" pitchFamily="34" charset="0"/>
                <a:cs typeface="Arial" panose="020B0604020202020204" pitchFamily="34" charset="0"/>
              </a:rPr>
              <a:t>(c). Cross-sectional area (CSA) distributions</a:t>
            </a:r>
            <a:endParaRPr lang="en-US" sz="1800" dirty="0">
              <a:solidFill>
                <a:prstClr val="black"/>
              </a:solidFill>
              <a:latin typeface="Arial" panose="020B0604020202020204" pitchFamily="34" charset="0"/>
              <a:cs typeface="Arial" panose="020B0604020202020204" pitchFamily="34" charset="0"/>
            </a:endParaRPr>
          </a:p>
        </p:txBody>
      </p:sp>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02427" y="3233200"/>
            <a:ext cx="3536173" cy="3091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97405" y="381000"/>
            <a:ext cx="1074320" cy="338554"/>
          </a:xfrm>
          <a:prstGeom prst="rect">
            <a:avLst/>
          </a:prstGeom>
          <a:noFill/>
          <a:ln w="12700">
            <a:solidFill>
              <a:schemeClr val="tx1"/>
            </a:solidFill>
          </a:ln>
        </p:spPr>
        <p:txBody>
          <a:bodyPr wrap="squar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Extension</a:t>
            </a:r>
            <a:endParaRPr lang="en-US" sz="1600" dirty="0">
              <a:solidFill>
                <a:prstClr val="black"/>
              </a:solidFill>
              <a:latin typeface="Arial" panose="020B0604020202020204" pitchFamily="34" charset="0"/>
              <a:cs typeface="Arial" panose="020B0604020202020204" pitchFamily="34" charset="0"/>
            </a:endParaRPr>
          </a:p>
        </p:txBody>
      </p:sp>
      <p:cxnSp>
        <p:nvCxnSpPr>
          <p:cNvPr id="10" name="Straight Arrow Connector 9"/>
          <p:cNvCxnSpPr>
            <a:stCxn id="7" idx="1"/>
          </p:cNvCxnSpPr>
          <p:nvPr/>
        </p:nvCxnSpPr>
        <p:spPr>
          <a:xfrm flipH="1">
            <a:off x="2362200" y="550277"/>
            <a:ext cx="1635205" cy="17019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648200" y="2751892"/>
            <a:ext cx="365806"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B’</a:t>
            </a:r>
            <a:endParaRPr lang="en-US" sz="1600" dirty="0">
              <a:solidFill>
                <a:prstClr val="black"/>
              </a:solidFill>
              <a:latin typeface="Arial" panose="020B0604020202020204" pitchFamily="34" charset="0"/>
              <a:cs typeface="Arial" panose="020B0604020202020204" pitchFamily="34" charset="0"/>
            </a:endParaRPr>
          </a:p>
        </p:txBody>
      </p:sp>
      <p:sp>
        <p:nvSpPr>
          <p:cNvPr id="39" name="TextBox 38"/>
          <p:cNvSpPr txBox="1"/>
          <p:nvPr/>
        </p:nvSpPr>
        <p:spPr>
          <a:xfrm>
            <a:off x="5165478" y="3471446"/>
            <a:ext cx="320922"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B</a:t>
            </a:r>
            <a:endParaRPr lang="en-US" sz="1600" dirty="0">
              <a:solidFill>
                <a:prstClr val="black"/>
              </a:solidFill>
              <a:latin typeface="Arial" panose="020B0604020202020204" pitchFamily="34" charset="0"/>
              <a:cs typeface="Arial" panose="020B0604020202020204" pitchFamily="34" charset="0"/>
            </a:endParaRPr>
          </a:p>
        </p:txBody>
      </p:sp>
      <p:sp>
        <p:nvSpPr>
          <p:cNvPr id="40" name="TextBox 39"/>
          <p:cNvSpPr txBox="1"/>
          <p:nvPr/>
        </p:nvSpPr>
        <p:spPr>
          <a:xfrm>
            <a:off x="4925658" y="2066092"/>
            <a:ext cx="389850" cy="338554"/>
          </a:xfrm>
          <a:prstGeom prst="rect">
            <a:avLst/>
          </a:prstGeom>
          <a:noFill/>
          <a:ln w="12700">
            <a:noFill/>
          </a:ln>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C’</a:t>
            </a:r>
            <a:endParaRPr lang="en-US" sz="1600" dirty="0">
              <a:solidFill>
                <a:prstClr val="black"/>
              </a:solidFill>
              <a:latin typeface="Arial" panose="020B0604020202020204" pitchFamily="34" charset="0"/>
              <a:cs typeface="Arial" panose="020B0604020202020204" pitchFamily="34" charset="0"/>
            </a:endParaRPr>
          </a:p>
        </p:txBody>
      </p:sp>
      <p:sp>
        <p:nvSpPr>
          <p:cNvPr id="42" name="TextBox 41"/>
          <p:cNvSpPr txBox="1"/>
          <p:nvPr/>
        </p:nvSpPr>
        <p:spPr>
          <a:xfrm>
            <a:off x="5410200" y="3513892"/>
            <a:ext cx="332142" cy="338554"/>
          </a:xfrm>
          <a:prstGeom prst="rect">
            <a:avLst/>
          </a:prstGeom>
          <a:noFill/>
          <a:ln w="12700">
            <a:noFill/>
          </a:ln>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C</a:t>
            </a:r>
            <a:endParaRPr lang="en-US" sz="1600" dirty="0">
              <a:solidFill>
                <a:prstClr val="black"/>
              </a:solidFill>
              <a:latin typeface="Arial" panose="020B0604020202020204" pitchFamily="34" charset="0"/>
              <a:cs typeface="Arial" panose="020B0604020202020204" pitchFamily="34" charset="0"/>
            </a:endParaRPr>
          </a:p>
        </p:txBody>
      </p:sp>
      <p:sp>
        <p:nvSpPr>
          <p:cNvPr id="47" name="TextBox 46"/>
          <p:cNvSpPr txBox="1"/>
          <p:nvPr/>
        </p:nvSpPr>
        <p:spPr>
          <a:xfrm>
            <a:off x="5323248" y="1678156"/>
            <a:ext cx="377026"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D’</a:t>
            </a:r>
            <a:endParaRPr lang="en-US" sz="1600" dirty="0">
              <a:solidFill>
                <a:prstClr val="black"/>
              </a:solidFill>
              <a:latin typeface="Arial" panose="020B0604020202020204" pitchFamily="34" charset="0"/>
              <a:cs typeface="Arial" panose="020B0604020202020204" pitchFamily="34" charset="0"/>
            </a:endParaRPr>
          </a:p>
        </p:txBody>
      </p:sp>
      <p:sp>
        <p:nvSpPr>
          <p:cNvPr id="56" name="TextBox 55"/>
          <p:cNvSpPr txBox="1"/>
          <p:nvPr/>
        </p:nvSpPr>
        <p:spPr>
          <a:xfrm>
            <a:off x="5698878" y="3590092"/>
            <a:ext cx="332142"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D</a:t>
            </a:r>
            <a:endParaRPr lang="en-US" sz="1600" dirty="0">
              <a:solidFill>
                <a:prstClr val="black"/>
              </a:solidFill>
              <a:latin typeface="Arial" panose="020B0604020202020204" pitchFamily="34" charset="0"/>
              <a:cs typeface="Arial" panose="020B0604020202020204" pitchFamily="34" charset="0"/>
            </a:endParaRPr>
          </a:p>
        </p:txBody>
      </p:sp>
      <p:sp>
        <p:nvSpPr>
          <p:cNvPr id="57" name="TextBox 56"/>
          <p:cNvSpPr txBox="1"/>
          <p:nvPr/>
        </p:nvSpPr>
        <p:spPr>
          <a:xfrm>
            <a:off x="5927478" y="1414046"/>
            <a:ext cx="378630"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E’</a:t>
            </a:r>
            <a:endParaRPr lang="en-US" sz="1600" dirty="0">
              <a:solidFill>
                <a:prstClr val="black"/>
              </a:solidFill>
              <a:latin typeface="Arial" panose="020B0604020202020204" pitchFamily="34" charset="0"/>
              <a:cs typeface="Arial" panose="020B0604020202020204" pitchFamily="34" charset="0"/>
            </a:endParaRPr>
          </a:p>
        </p:txBody>
      </p:sp>
      <p:sp>
        <p:nvSpPr>
          <p:cNvPr id="59" name="TextBox 58"/>
          <p:cNvSpPr txBox="1"/>
          <p:nvPr/>
        </p:nvSpPr>
        <p:spPr>
          <a:xfrm>
            <a:off x="6152128" y="3742492"/>
            <a:ext cx="320922"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E</a:t>
            </a:r>
            <a:endParaRPr lang="en-US" sz="1600" dirty="0">
              <a:solidFill>
                <a:prstClr val="black"/>
              </a:solidFill>
              <a:latin typeface="Arial" panose="020B0604020202020204" pitchFamily="34" charset="0"/>
              <a:cs typeface="Arial" panose="020B0604020202020204" pitchFamily="34" charset="0"/>
            </a:endParaRPr>
          </a:p>
        </p:txBody>
      </p:sp>
      <p:sp>
        <p:nvSpPr>
          <p:cNvPr id="60" name="TextBox 59"/>
          <p:cNvSpPr txBox="1"/>
          <p:nvPr/>
        </p:nvSpPr>
        <p:spPr>
          <a:xfrm>
            <a:off x="6483320" y="1304092"/>
            <a:ext cx="367408"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F’</a:t>
            </a:r>
            <a:endParaRPr lang="en-US" sz="1600" dirty="0">
              <a:solidFill>
                <a:prstClr val="black"/>
              </a:solidFill>
              <a:latin typeface="Arial" panose="020B0604020202020204" pitchFamily="34" charset="0"/>
              <a:cs typeface="Arial" panose="020B0604020202020204" pitchFamily="34" charset="0"/>
            </a:endParaRPr>
          </a:p>
        </p:txBody>
      </p:sp>
      <p:sp>
        <p:nvSpPr>
          <p:cNvPr id="61" name="TextBox 60"/>
          <p:cNvSpPr txBox="1"/>
          <p:nvPr/>
        </p:nvSpPr>
        <p:spPr>
          <a:xfrm>
            <a:off x="6553200" y="3818692"/>
            <a:ext cx="309700"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F</a:t>
            </a:r>
            <a:endParaRPr lang="en-US" sz="1600" dirty="0">
              <a:solidFill>
                <a:prstClr val="black"/>
              </a:solidFill>
              <a:latin typeface="Arial" panose="020B0604020202020204" pitchFamily="34" charset="0"/>
              <a:cs typeface="Arial" panose="020B0604020202020204" pitchFamily="34" charset="0"/>
            </a:endParaRPr>
          </a:p>
        </p:txBody>
      </p:sp>
      <p:sp>
        <p:nvSpPr>
          <p:cNvPr id="62" name="TextBox 61"/>
          <p:cNvSpPr txBox="1"/>
          <p:nvPr/>
        </p:nvSpPr>
        <p:spPr>
          <a:xfrm>
            <a:off x="6983058" y="1380292"/>
            <a:ext cx="401072" cy="338554"/>
          </a:xfrm>
          <a:prstGeom prst="rect">
            <a:avLst/>
          </a:prstGeom>
          <a:noFill/>
          <a:ln w="12700">
            <a:noFill/>
          </a:ln>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G’</a:t>
            </a:r>
            <a:endParaRPr lang="en-US" sz="1600" dirty="0">
              <a:solidFill>
                <a:prstClr val="black"/>
              </a:solidFill>
              <a:latin typeface="Arial" panose="020B0604020202020204" pitchFamily="34" charset="0"/>
              <a:cs typeface="Arial" panose="020B0604020202020204" pitchFamily="34" charset="0"/>
            </a:endParaRPr>
          </a:p>
        </p:txBody>
      </p:sp>
      <p:sp>
        <p:nvSpPr>
          <p:cNvPr id="63" name="TextBox 62"/>
          <p:cNvSpPr txBox="1"/>
          <p:nvPr/>
        </p:nvSpPr>
        <p:spPr>
          <a:xfrm>
            <a:off x="6914128" y="3818692"/>
            <a:ext cx="344966" cy="338554"/>
          </a:xfrm>
          <a:prstGeom prst="rect">
            <a:avLst/>
          </a:prstGeom>
          <a:noFill/>
          <a:ln w="12700">
            <a:noFill/>
          </a:ln>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G</a:t>
            </a:r>
            <a:endParaRPr lang="en-US" sz="1600" dirty="0">
              <a:solidFill>
                <a:prstClr val="black"/>
              </a:solidFill>
              <a:latin typeface="Arial" panose="020B0604020202020204" pitchFamily="34" charset="0"/>
              <a:cs typeface="Arial" panose="020B0604020202020204" pitchFamily="34" charset="0"/>
            </a:endParaRPr>
          </a:p>
        </p:txBody>
      </p:sp>
      <p:sp>
        <p:nvSpPr>
          <p:cNvPr id="64" name="TextBox 63"/>
          <p:cNvSpPr txBox="1"/>
          <p:nvPr/>
        </p:nvSpPr>
        <p:spPr>
          <a:xfrm>
            <a:off x="4267200" y="3056692"/>
            <a:ext cx="350545"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A’</a:t>
            </a:r>
            <a:endParaRPr lang="en-US" sz="1600" dirty="0">
              <a:solidFill>
                <a:prstClr val="black"/>
              </a:solidFill>
              <a:latin typeface="Arial" panose="020B0604020202020204" pitchFamily="34" charset="0"/>
              <a:cs typeface="Arial" panose="020B0604020202020204" pitchFamily="34" charset="0"/>
            </a:endParaRPr>
          </a:p>
        </p:txBody>
      </p:sp>
      <p:sp>
        <p:nvSpPr>
          <p:cNvPr id="65" name="TextBox 64"/>
          <p:cNvSpPr txBox="1"/>
          <p:nvPr/>
        </p:nvSpPr>
        <p:spPr>
          <a:xfrm>
            <a:off x="4953001" y="3590092"/>
            <a:ext cx="152400" cy="338554"/>
          </a:xfrm>
          <a:prstGeom prst="rect">
            <a:avLst/>
          </a:prstGeom>
          <a:noFill/>
        </p:spPr>
        <p:txBody>
          <a:bodyPr wrap="squar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A</a:t>
            </a:r>
            <a:endParaRPr lang="en-US" sz="1600" dirty="0">
              <a:solidFill>
                <a:prstClr val="black"/>
              </a:solidFill>
              <a:latin typeface="Arial" panose="020B0604020202020204" pitchFamily="34" charset="0"/>
              <a:cs typeface="Arial" panose="020B0604020202020204" pitchFamily="34" charset="0"/>
            </a:endParaRPr>
          </a:p>
        </p:txBody>
      </p:sp>
      <p:sp>
        <p:nvSpPr>
          <p:cNvPr id="66" name="TextBox 65"/>
          <p:cNvSpPr txBox="1"/>
          <p:nvPr/>
        </p:nvSpPr>
        <p:spPr>
          <a:xfrm>
            <a:off x="7440258" y="1837492"/>
            <a:ext cx="377026"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H’</a:t>
            </a:r>
            <a:endParaRPr lang="en-US" sz="1600" dirty="0">
              <a:solidFill>
                <a:prstClr val="black"/>
              </a:solidFill>
              <a:latin typeface="Arial" panose="020B0604020202020204" pitchFamily="34" charset="0"/>
              <a:cs typeface="Arial" panose="020B0604020202020204" pitchFamily="34" charset="0"/>
            </a:endParaRPr>
          </a:p>
        </p:txBody>
      </p:sp>
      <p:sp>
        <p:nvSpPr>
          <p:cNvPr id="67" name="TextBox 66"/>
          <p:cNvSpPr txBox="1"/>
          <p:nvPr/>
        </p:nvSpPr>
        <p:spPr>
          <a:xfrm>
            <a:off x="7218928" y="3818692"/>
            <a:ext cx="332142"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H</a:t>
            </a:r>
            <a:endParaRPr lang="en-US" sz="1600" dirty="0">
              <a:solidFill>
                <a:prstClr val="black"/>
              </a:solidFill>
              <a:latin typeface="Arial" panose="020B0604020202020204" pitchFamily="34" charset="0"/>
              <a:cs typeface="Arial" panose="020B0604020202020204" pitchFamily="34" charset="0"/>
            </a:endParaRPr>
          </a:p>
        </p:txBody>
      </p:sp>
      <p:sp>
        <p:nvSpPr>
          <p:cNvPr id="68" name="TextBox 67"/>
          <p:cNvSpPr txBox="1"/>
          <p:nvPr/>
        </p:nvSpPr>
        <p:spPr>
          <a:xfrm>
            <a:off x="7696200" y="2447092"/>
            <a:ext cx="287258"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I’</a:t>
            </a:r>
            <a:endParaRPr lang="en-US" sz="1600" dirty="0">
              <a:solidFill>
                <a:prstClr val="black"/>
              </a:solidFill>
              <a:latin typeface="Arial" panose="020B0604020202020204" pitchFamily="34" charset="0"/>
              <a:cs typeface="Arial" panose="020B0604020202020204" pitchFamily="34" charset="0"/>
            </a:endParaRPr>
          </a:p>
        </p:txBody>
      </p:sp>
      <p:sp>
        <p:nvSpPr>
          <p:cNvPr id="69" name="TextBox 68"/>
          <p:cNvSpPr txBox="1"/>
          <p:nvPr/>
        </p:nvSpPr>
        <p:spPr>
          <a:xfrm>
            <a:off x="7391400" y="3818692"/>
            <a:ext cx="242374"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I</a:t>
            </a:r>
            <a:endParaRPr lang="en-US" sz="1600" dirty="0">
              <a:solidFill>
                <a:prstClr val="black"/>
              </a:solidFill>
              <a:latin typeface="Arial" panose="020B0604020202020204" pitchFamily="34" charset="0"/>
              <a:cs typeface="Arial" panose="020B0604020202020204" pitchFamily="34" charset="0"/>
            </a:endParaRPr>
          </a:p>
        </p:txBody>
      </p:sp>
      <p:sp>
        <p:nvSpPr>
          <p:cNvPr id="70" name="TextBox 69"/>
          <p:cNvSpPr txBox="1"/>
          <p:nvPr/>
        </p:nvSpPr>
        <p:spPr>
          <a:xfrm>
            <a:off x="7976004" y="2675692"/>
            <a:ext cx="333746" cy="338554"/>
          </a:xfrm>
          <a:prstGeom prst="rect">
            <a:avLst/>
          </a:prstGeom>
          <a:noFill/>
          <a:ln w="12700">
            <a:noFill/>
          </a:ln>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J’</a:t>
            </a:r>
            <a:endParaRPr lang="en-US" sz="1600" dirty="0">
              <a:solidFill>
                <a:prstClr val="black"/>
              </a:solidFill>
              <a:latin typeface="Arial" panose="020B0604020202020204" pitchFamily="34" charset="0"/>
              <a:cs typeface="Arial" panose="020B0604020202020204" pitchFamily="34" charset="0"/>
            </a:endParaRPr>
          </a:p>
        </p:txBody>
      </p:sp>
      <p:sp>
        <p:nvSpPr>
          <p:cNvPr id="71" name="TextBox 70"/>
          <p:cNvSpPr txBox="1"/>
          <p:nvPr/>
        </p:nvSpPr>
        <p:spPr>
          <a:xfrm>
            <a:off x="7591054" y="3818692"/>
            <a:ext cx="287258" cy="338554"/>
          </a:xfrm>
          <a:prstGeom prst="rect">
            <a:avLst/>
          </a:prstGeom>
          <a:noFill/>
          <a:ln w="12700">
            <a:noFill/>
          </a:ln>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J</a:t>
            </a:r>
            <a:endParaRPr lang="en-US" sz="1600" dirty="0">
              <a:solidFill>
                <a:prstClr val="black"/>
              </a:solidFill>
              <a:latin typeface="Arial" panose="020B0604020202020204" pitchFamily="34" charset="0"/>
              <a:cs typeface="Arial" panose="020B0604020202020204" pitchFamily="34" charset="0"/>
            </a:endParaRPr>
          </a:p>
        </p:txBody>
      </p:sp>
      <p:sp>
        <p:nvSpPr>
          <p:cNvPr id="72" name="TextBox 71"/>
          <p:cNvSpPr txBox="1"/>
          <p:nvPr/>
        </p:nvSpPr>
        <p:spPr>
          <a:xfrm>
            <a:off x="8353054" y="2904292"/>
            <a:ext cx="365806"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K’</a:t>
            </a:r>
            <a:endParaRPr lang="en-US" sz="1600" dirty="0">
              <a:solidFill>
                <a:prstClr val="black"/>
              </a:solidFill>
              <a:latin typeface="Arial" panose="020B0604020202020204" pitchFamily="34" charset="0"/>
              <a:cs typeface="Arial" panose="020B0604020202020204" pitchFamily="34" charset="0"/>
            </a:endParaRPr>
          </a:p>
        </p:txBody>
      </p:sp>
      <p:sp>
        <p:nvSpPr>
          <p:cNvPr id="73" name="TextBox 72"/>
          <p:cNvSpPr txBox="1"/>
          <p:nvPr/>
        </p:nvSpPr>
        <p:spPr>
          <a:xfrm>
            <a:off x="7828528" y="3894892"/>
            <a:ext cx="332142"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K</a:t>
            </a:r>
            <a:endParaRPr lang="en-US" sz="1600" dirty="0">
              <a:solidFill>
                <a:prstClr val="black"/>
              </a:solidFill>
              <a:latin typeface="Arial" panose="020B0604020202020204" pitchFamily="34" charset="0"/>
              <a:cs typeface="Arial" panose="020B0604020202020204" pitchFamily="34" charset="0"/>
            </a:endParaRPr>
          </a:p>
        </p:txBody>
      </p:sp>
      <p:sp>
        <p:nvSpPr>
          <p:cNvPr id="74" name="TextBox 73"/>
          <p:cNvSpPr txBox="1"/>
          <p:nvPr/>
        </p:nvSpPr>
        <p:spPr>
          <a:xfrm>
            <a:off x="8742928" y="3361492"/>
            <a:ext cx="332014"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L’</a:t>
            </a:r>
            <a:endParaRPr lang="en-US" sz="1600" dirty="0">
              <a:solidFill>
                <a:prstClr val="black"/>
              </a:solidFill>
              <a:latin typeface="Arial" panose="020B0604020202020204" pitchFamily="34" charset="0"/>
              <a:cs typeface="Arial" panose="020B0604020202020204" pitchFamily="34" charset="0"/>
            </a:endParaRPr>
          </a:p>
        </p:txBody>
      </p:sp>
      <p:sp>
        <p:nvSpPr>
          <p:cNvPr id="75" name="TextBox 74"/>
          <p:cNvSpPr txBox="1"/>
          <p:nvPr/>
        </p:nvSpPr>
        <p:spPr>
          <a:xfrm>
            <a:off x="8022222" y="3971092"/>
            <a:ext cx="309700"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L</a:t>
            </a:r>
            <a:endParaRPr lang="en-US" sz="1600" dirty="0">
              <a:solidFill>
                <a:prstClr val="black"/>
              </a:solidFill>
              <a:latin typeface="Arial" panose="020B0604020202020204" pitchFamily="34" charset="0"/>
              <a:cs typeface="Arial" panose="020B0604020202020204" pitchFamily="34" charset="0"/>
            </a:endParaRPr>
          </a:p>
        </p:txBody>
      </p:sp>
      <p:sp>
        <p:nvSpPr>
          <p:cNvPr id="76" name="TextBox 75"/>
          <p:cNvSpPr txBox="1"/>
          <p:nvPr/>
        </p:nvSpPr>
        <p:spPr>
          <a:xfrm>
            <a:off x="8819128" y="4047292"/>
            <a:ext cx="401072"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M’</a:t>
            </a:r>
            <a:endParaRPr lang="en-US" sz="1600" dirty="0">
              <a:solidFill>
                <a:prstClr val="black"/>
              </a:solidFill>
              <a:latin typeface="Arial" panose="020B0604020202020204" pitchFamily="34" charset="0"/>
              <a:cs typeface="Arial" panose="020B0604020202020204" pitchFamily="34" charset="0"/>
            </a:endParaRPr>
          </a:p>
        </p:txBody>
      </p:sp>
      <p:sp>
        <p:nvSpPr>
          <p:cNvPr id="77" name="TextBox 76"/>
          <p:cNvSpPr txBox="1"/>
          <p:nvPr/>
        </p:nvSpPr>
        <p:spPr>
          <a:xfrm>
            <a:off x="8174622" y="4123492"/>
            <a:ext cx="367408" cy="338554"/>
          </a:xfrm>
          <a:prstGeom prst="rect">
            <a:avLst/>
          </a:prstGeom>
          <a:noFill/>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M</a:t>
            </a:r>
            <a:endParaRPr lang="en-US" sz="1600" dirty="0">
              <a:solidFill>
                <a:prstClr val="black"/>
              </a:solidFill>
              <a:latin typeface="Arial" panose="020B0604020202020204" pitchFamily="34" charset="0"/>
              <a:cs typeface="Arial" panose="020B0604020202020204" pitchFamily="34" charset="0"/>
            </a:endParaRPr>
          </a:p>
        </p:txBody>
      </p:sp>
      <p:sp>
        <p:nvSpPr>
          <p:cNvPr id="38" name="TextBox 37"/>
          <p:cNvSpPr txBox="1"/>
          <p:nvPr/>
        </p:nvSpPr>
        <p:spPr>
          <a:xfrm>
            <a:off x="1821782" y="76200"/>
            <a:ext cx="671979"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15 cm</a:t>
            </a:r>
            <a:endParaRPr lang="en-US" sz="1400" dirty="0">
              <a:solidFill>
                <a:prstClr val="black"/>
              </a:solidFill>
              <a:latin typeface="Arial" panose="020B0604020202020204" pitchFamily="34" charset="0"/>
              <a:cs typeface="Arial" panose="020B0604020202020204" pitchFamily="34" charset="0"/>
            </a:endParaRPr>
          </a:p>
        </p:txBody>
      </p:sp>
      <p:cxnSp>
        <p:nvCxnSpPr>
          <p:cNvPr id="80" name="Straight Arrow Connector 79"/>
          <p:cNvCxnSpPr>
            <a:stCxn id="38" idx="3"/>
          </p:cNvCxnSpPr>
          <p:nvPr/>
        </p:nvCxnSpPr>
        <p:spPr>
          <a:xfrm>
            <a:off x="2493761" y="230089"/>
            <a:ext cx="1240039"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8" idx="1"/>
          </p:cNvCxnSpPr>
          <p:nvPr/>
        </p:nvCxnSpPr>
        <p:spPr>
          <a:xfrm flipH="1">
            <a:off x="609600" y="230089"/>
            <a:ext cx="121218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6200" y="1414046"/>
            <a:ext cx="671979"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12 cm</a:t>
            </a:r>
            <a:endParaRPr lang="en-US" sz="1400" dirty="0">
              <a:solidFill>
                <a:prstClr val="black"/>
              </a:solidFill>
              <a:latin typeface="Arial" panose="020B0604020202020204" pitchFamily="34" charset="0"/>
              <a:cs typeface="Arial" panose="020B0604020202020204" pitchFamily="34" charset="0"/>
            </a:endParaRPr>
          </a:p>
        </p:txBody>
      </p:sp>
      <p:cxnSp>
        <p:nvCxnSpPr>
          <p:cNvPr id="88" name="Straight Arrow Connector 87"/>
          <p:cNvCxnSpPr>
            <a:stCxn id="87" idx="0"/>
          </p:cNvCxnSpPr>
          <p:nvPr/>
        </p:nvCxnSpPr>
        <p:spPr>
          <a:xfrm flipV="1">
            <a:off x="259790" y="345297"/>
            <a:ext cx="0" cy="106874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7" idx="2"/>
          </p:cNvCxnSpPr>
          <p:nvPr/>
        </p:nvCxnSpPr>
        <p:spPr>
          <a:xfrm>
            <a:off x="259790" y="1721823"/>
            <a:ext cx="0" cy="106382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2819400" y="6016823"/>
            <a:ext cx="671979"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20 cm</a:t>
            </a:r>
            <a:endParaRPr lang="en-US" sz="1400" dirty="0">
              <a:solidFill>
                <a:prstClr val="black"/>
              </a:solidFill>
              <a:latin typeface="Arial" panose="020B0604020202020204" pitchFamily="34" charset="0"/>
              <a:cs typeface="Arial" panose="020B0604020202020204" pitchFamily="34" charset="0"/>
            </a:endParaRPr>
          </a:p>
        </p:txBody>
      </p:sp>
      <p:cxnSp>
        <p:nvCxnSpPr>
          <p:cNvPr id="98" name="Straight Arrow Connector 97"/>
          <p:cNvCxnSpPr/>
          <p:nvPr/>
        </p:nvCxnSpPr>
        <p:spPr>
          <a:xfrm flipV="1">
            <a:off x="3438549" y="5867400"/>
            <a:ext cx="558856" cy="1948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2151010" y="6227921"/>
            <a:ext cx="668390" cy="19335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310952" y="5986046"/>
            <a:ext cx="708848" cy="338554"/>
          </a:xfrm>
          <a:prstGeom prst="rect">
            <a:avLst/>
          </a:prstGeom>
          <a:noFill/>
          <a:ln w="12700">
            <a:noFill/>
          </a:ln>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C - C’</a:t>
            </a:r>
            <a:endParaRPr lang="en-US" sz="1600" dirty="0">
              <a:solidFill>
                <a:prstClr val="black"/>
              </a:solidFill>
              <a:latin typeface="Arial" panose="020B0604020202020204" pitchFamily="34" charset="0"/>
              <a:cs typeface="Arial" panose="020B0604020202020204" pitchFamily="34" charset="0"/>
            </a:endParaRPr>
          </a:p>
        </p:txBody>
      </p:sp>
      <p:sp>
        <p:nvSpPr>
          <p:cNvPr id="82" name="TextBox 81"/>
          <p:cNvSpPr txBox="1"/>
          <p:nvPr/>
        </p:nvSpPr>
        <p:spPr>
          <a:xfrm>
            <a:off x="7381920" y="5986046"/>
            <a:ext cx="619080" cy="338554"/>
          </a:xfrm>
          <a:prstGeom prst="rect">
            <a:avLst/>
          </a:prstGeom>
          <a:noFill/>
          <a:ln w="12700">
            <a:noFill/>
          </a:ln>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J - J’</a:t>
            </a:r>
            <a:endParaRPr lang="en-US" sz="1600" dirty="0">
              <a:solidFill>
                <a:prstClr val="black"/>
              </a:solidFill>
              <a:latin typeface="Arial" panose="020B0604020202020204" pitchFamily="34" charset="0"/>
              <a:cs typeface="Arial" panose="020B0604020202020204" pitchFamily="34" charset="0"/>
            </a:endParaRPr>
          </a:p>
        </p:txBody>
      </p:sp>
      <p:sp>
        <p:nvSpPr>
          <p:cNvPr id="85" name="TextBox 84"/>
          <p:cNvSpPr txBox="1"/>
          <p:nvPr/>
        </p:nvSpPr>
        <p:spPr>
          <a:xfrm>
            <a:off x="8001000" y="1947446"/>
            <a:ext cx="734496" cy="338554"/>
          </a:xfrm>
          <a:prstGeom prst="rect">
            <a:avLst/>
          </a:prstGeom>
          <a:noFill/>
          <a:ln w="12700">
            <a:noFill/>
          </a:ln>
        </p:spPr>
        <p:txBody>
          <a:bodyPr wrap="none" rtlCol="0">
            <a:spAutoFit/>
          </a:bodyPr>
          <a:lstStyle/>
          <a:p>
            <a:pPr fontAlgn="auto">
              <a:spcBef>
                <a:spcPts val="0"/>
              </a:spcBef>
              <a:spcAft>
                <a:spcPts val="0"/>
              </a:spcAft>
            </a:pPr>
            <a:r>
              <a:rPr lang="en-US" sz="1600" dirty="0" smtClean="0">
                <a:solidFill>
                  <a:prstClr val="black"/>
                </a:solidFill>
                <a:latin typeface="Arial" panose="020B0604020202020204" pitchFamily="34" charset="0"/>
                <a:cs typeface="Arial" panose="020B0604020202020204" pitchFamily="34" charset="0"/>
              </a:rPr>
              <a:t>G - G’</a:t>
            </a:r>
            <a:endParaRPr lang="en-US" sz="16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6996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2D5F05B5-44D1-4D93-B4B5-80119BE92252}" type="slidenum">
              <a:rPr lang="en-AU" smtClean="0"/>
              <a:pPr/>
              <a:t>48</a:t>
            </a:fld>
            <a:endParaRPr lang="en-AU"/>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7544" y="692696"/>
            <a:ext cx="4182016" cy="269584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7544" y="3779932"/>
            <a:ext cx="4184025" cy="2372525"/>
          </a:xfrm>
          <a:prstGeom prst="rect">
            <a:avLst/>
          </a:prstGeom>
          <a:noFill/>
          <a:ln w="25400">
            <a:solidFill>
              <a:srgbClr val="92D050"/>
            </a:solidFill>
          </a:ln>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3200400" y="3779932"/>
            <a:ext cx="0" cy="23725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2" descr="C:\Users\MOMO\Desktop\3rd Paper\Images\Geometry\Mesh Turbinat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199272"/>
            <a:ext cx="2403118" cy="2966032"/>
          </a:xfrm>
          <a:prstGeom prst="rect">
            <a:avLst/>
          </a:prstGeom>
          <a:noFill/>
          <a:ln w="25400">
            <a:solidFill>
              <a:srgbClr val="FF0000"/>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7021404" y="4074220"/>
            <a:ext cx="516730" cy="29088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C:\Users\MOMO\Desktop\3rd Paper\Images\Geometry\Mesh Turbinate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8104" y="692696"/>
            <a:ext cx="3038868" cy="1880801"/>
          </a:xfrm>
          <a:prstGeom prst="rect">
            <a:avLst/>
          </a:prstGeom>
          <a:noFill/>
          <a:ln w="25400">
            <a:solidFill>
              <a:srgbClr val="0070C0"/>
            </a:solidFill>
          </a:ln>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5508104" y="2573497"/>
            <a:ext cx="1519434" cy="1500723"/>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538398" y="2573497"/>
            <a:ext cx="1008576" cy="1475134"/>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99592" y="3378478"/>
            <a:ext cx="3045150" cy="338554"/>
          </a:xfrm>
          <a:prstGeom prst="rect">
            <a:avLst/>
          </a:prstGeom>
          <a:noFill/>
        </p:spPr>
        <p:txBody>
          <a:bodyPr wrap="square" rtlCol="0">
            <a:spAutoFit/>
          </a:bodyPr>
          <a:lstStyle/>
          <a:p>
            <a:r>
              <a:rPr lang="en-US" sz="1600" dirty="0" smtClean="0">
                <a:solidFill>
                  <a:schemeClr val="tx1"/>
                </a:solidFill>
                <a:latin typeface="Arial" panose="020B0604020202020204" pitchFamily="34" charset="0"/>
                <a:cs typeface="Arial" panose="020B0604020202020204" pitchFamily="34" charset="0"/>
              </a:rPr>
              <a:t>Mesh outside the nasal cavity</a:t>
            </a:r>
            <a:endParaRPr lang="en-US" sz="1600" dirty="0">
              <a:solidFill>
                <a:schemeClr val="tx1"/>
              </a:solidFill>
              <a:latin typeface="Arial" panose="020B0604020202020204" pitchFamily="34" charset="0"/>
              <a:cs typeface="Arial" panose="020B0604020202020204" pitchFamily="34" charset="0"/>
            </a:endParaRPr>
          </a:p>
        </p:txBody>
      </p:sp>
      <p:sp>
        <p:nvSpPr>
          <p:cNvPr id="15" name="TextBox 14"/>
          <p:cNvSpPr txBox="1"/>
          <p:nvPr/>
        </p:nvSpPr>
        <p:spPr>
          <a:xfrm>
            <a:off x="1043608" y="6237312"/>
            <a:ext cx="3417568" cy="338554"/>
          </a:xfrm>
          <a:prstGeom prst="rect">
            <a:avLst/>
          </a:prstGeom>
          <a:noFill/>
        </p:spPr>
        <p:txBody>
          <a:bodyPr wrap="square" rtlCol="0">
            <a:spAutoFit/>
          </a:bodyPr>
          <a:lstStyle/>
          <a:p>
            <a:r>
              <a:rPr lang="en-US" sz="1600" dirty="0" smtClean="0">
                <a:solidFill>
                  <a:schemeClr val="tx1"/>
                </a:solidFill>
                <a:latin typeface="Arial" panose="020B0604020202020204" pitchFamily="34" charset="0"/>
                <a:cs typeface="Arial" panose="020B0604020202020204" pitchFamily="34" charset="0"/>
              </a:rPr>
              <a:t>Mesh inside the nasal cavity</a:t>
            </a:r>
            <a:endParaRPr lang="en-US" sz="1600" dirty="0">
              <a:solidFill>
                <a:schemeClr val="tx1"/>
              </a:solidFill>
              <a:latin typeface="Arial" panose="020B0604020202020204" pitchFamily="34" charset="0"/>
              <a:cs typeface="Arial" panose="020B0604020202020204" pitchFamily="34" charset="0"/>
            </a:endParaRPr>
          </a:p>
        </p:txBody>
      </p:sp>
      <p:sp>
        <p:nvSpPr>
          <p:cNvPr id="16" name="TextBox 15"/>
          <p:cNvSpPr txBox="1"/>
          <p:nvPr/>
        </p:nvSpPr>
        <p:spPr>
          <a:xfrm>
            <a:off x="5436096" y="6186790"/>
            <a:ext cx="3369833" cy="338554"/>
          </a:xfrm>
          <a:prstGeom prst="rect">
            <a:avLst/>
          </a:prstGeom>
          <a:noFill/>
        </p:spPr>
        <p:txBody>
          <a:bodyPr wrap="none" rtlCol="0">
            <a:spAutoFit/>
          </a:bodyPr>
          <a:lstStyle/>
          <a:p>
            <a:r>
              <a:rPr lang="en-US" sz="1600" dirty="0" smtClean="0">
                <a:solidFill>
                  <a:schemeClr val="tx1"/>
                </a:solidFill>
                <a:latin typeface="Arial" panose="020B0604020202020204" pitchFamily="34" charset="0"/>
                <a:cs typeface="Arial" panose="020B0604020202020204" pitchFamily="34" charset="0"/>
              </a:rPr>
              <a:t>Mesh at the turbinate cross section</a:t>
            </a:r>
            <a:endParaRPr lang="en-US" sz="1600" dirty="0">
              <a:solidFill>
                <a:schemeClr val="tx1"/>
              </a:solidFill>
              <a:latin typeface="Arial" panose="020B0604020202020204" pitchFamily="34" charset="0"/>
              <a:cs typeface="Arial" panose="020B0604020202020204" pitchFamily="34" charset="0"/>
            </a:endParaRPr>
          </a:p>
        </p:txBody>
      </p:sp>
      <p:sp>
        <p:nvSpPr>
          <p:cNvPr id="17" name="TextBox 16"/>
          <p:cNvSpPr txBox="1"/>
          <p:nvPr/>
        </p:nvSpPr>
        <p:spPr>
          <a:xfrm>
            <a:off x="5940152" y="2658398"/>
            <a:ext cx="3196493" cy="338554"/>
          </a:xfrm>
          <a:prstGeom prst="rect">
            <a:avLst/>
          </a:prstGeom>
          <a:noFill/>
        </p:spPr>
        <p:txBody>
          <a:bodyPr wrap="square" rtlCol="0">
            <a:spAutoFit/>
          </a:bodyPr>
          <a:lstStyle/>
          <a:p>
            <a:r>
              <a:rPr lang="en-US" sz="1600" dirty="0" smtClean="0">
                <a:solidFill>
                  <a:schemeClr val="tx1"/>
                </a:solidFill>
                <a:latin typeface="Arial" panose="020B0604020202020204" pitchFamily="34" charset="0"/>
                <a:cs typeface="Arial" panose="020B0604020202020204" pitchFamily="34" charset="0"/>
              </a:rPr>
              <a:t>Detailed mesh structures </a:t>
            </a:r>
          </a:p>
        </p:txBody>
      </p:sp>
      <p:sp>
        <p:nvSpPr>
          <p:cNvPr id="18" name="TextBox 17"/>
          <p:cNvSpPr txBox="1"/>
          <p:nvPr/>
        </p:nvSpPr>
        <p:spPr>
          <a:xfrm>
            <a:off x="3298985" y="6195388"/>
            <a:ext cx="301651" cy="246221"/>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G</a:t>
            </a:r>
            <a:endParaRPr lang="en-US"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3290638" y="3802410"/>
            <a:ext cx="367706" cy="246221"/>
          </a:xfrm>
          <a:prstGeom prst="rect">
            <a:avLst/>
          </a:prstGeom>
          <a:noFill/>
          <a:ln w="12700">
            <a:noFill/>
          </a:ln>
        </p:spPr>
        <p:txBody>
          <a:bodyPr wrap="square" rtlCol="0">
            <a:spAutoFit/>
          </a:bodyPr>
          <a:lstStyle/>
          <a:p>
            <a:r>
              <a:rPr lang="en-US" dirty="0" smtClean="0">
                <a:latin typeface="Times New Roman" panose="02020603050405020304" pitchFamily="18" charset="0"/>
                <a:cs typeface="Times New Roman" panose="02020603050405020304" pitchFamily="18" charset="0"/>
              </a:rPr>
              <a:t>G’</a:t>
            </a:r>
            <a:endParaRPr lang="en-US" dirty="0">
              <a:latin typeface="Times New Roman" panose="02020603050405020304" pitchFamily="18" charset="0"/>
              <a:cs typeface="Times New Roman" panose="02020603050405020304" pitchFamily="18" charset="0"/>
            </a:endParaRPr>
          </a:p>
        </p:txBody>
      </p:sp>
      <p:sp>
        <p:nvSpPr>
          <p:cNvPr id="32" name="Title 1"/>
          <p:cNvSpPr txBox="1">
            <a:spLocks/>
          </p:cNvSpPr>
          <p:nvPr/>
        </p:nvSpPr>
        <p:spPr>
          <a:xfrm>
            <a:off x="0" y="0"/>
            <a:ext cx="8229600" cy="922337"/>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sz="3200" b="1" kern="0" dirty="0" smtClean="0">
                <a:cs typeface="Times New Roman" pitchFamily="18" charset="0"/>
              </a:rPr>
              <a:t>Mesh Generation</a:t>
            </a:r>
            <a:endParaRPr lang="en-US" sz="3200" b="1" kern="0" dirty="0">
              <a:cs typeface="Times New Roman" pitchFamily="18" charset="0"/>
            </a:endParaRPr>
          </a:p>
        </p:txBody>
      </p:sp>
      <p:cxnSp>
        <p:nvCxnSpPr>
          <p:cNvPr id="20" name="Straight Arrow Connector 19"/>
          <p:cNvCxnSpPr/>
          <p:nvPr/>
        </p:nvCxnSpPr>
        <p:spPr>
          <a:xfrm>
            <a:off x="4860032" y="2573497"/>
            <a:ext cx="0" cy="11435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5400000">
            <a:off x="3523494" y="3274342"/>
            <a:ext cx="3045150" cy="338554"/>
          </a:xfrm>
          <a:prstGeom prst="rect">
            <a:avLst/>
          </a:prstGeom>
          <a:noFill/>
        </p:spPr>
        <p:txBody>
          <a:bodyPr wrap="square" rtlCol="0">
            <a:spAutoFit/>
          </a:bodyPr>
          <a:lstStyle/>
          <a:p>
            <a:r>
              <a:rPr lang="en-US" sz="1600" dirty="0" smtClean="0">
                <a:solidFill>
                  <a:schemeClr val="tx1"/>
                </a:solidFill>
                <a:latin typeface="Arial" panose="020B0604020202020204" pitchFamily="34" charset="0"/>
                <a:cs typeface="Arial" panose="020B0604020202020204" pitchFamily="34" charset="0"/>
              </a:rPr>
              <a:t>Velocity boundary condition</a:t>
            </a: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772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16"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CD1DC76B-9F61-4555-B9B6-5FB69CFF16E4}" type="slidenum">
              <a:rPr lang="en-AU" smtClean="0"/>
              <a:pPr/>
              <a:t>49</a:t>
            </a:fld>
            <a:endParaRPr lang="en-AU"/>
          </a:p>
        </p:txBody>
      </p:sp>
      <p:pic>
        <p:nvPicPr>
          <p:cNvPr id="5" name="Picture 4"/>
          <p:cNvPicPr>
            <a:picLocks noChangeAspect="1"/>
          </p:cNvPicPr>
          <p:nvPr/>
        </p:nvPicPr>
        <p:blipFill>
          <a:blip r:embed="rId2"/>
          <a:stretch>
            <a:fillRect/>
          </a:stretch>
        </p:blipFill>
        <p:spPr>
          <a:xfrm>
            <a:off x="27199" y="-27384"/>
            <a:ext cx="9116801" cy="6597892"/>
          </a:xfrm>
          <a:prstGeom prst="rect">
            <a:avLst/>
          </a:prstGeom>
        </p:spPr>
      </p:pic>
    </p:spTree>
    <p:extLst>
      <p:ext uri="{BB962C8B-B14F-4D97-AF65-F5344CB8AC3E}">
        <p14:creationId xmlns:p14="http://schemas.microsoft.com/office/powerpoint/2010/main" val="28822022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509" y="8316"/>
            <a:ext cx="5011004" cy="6445020"/>
          </a:xfrm>
          <a:prstGeom prst="rect">
            <a:avLst/>
          </a:prstGeom>
        </p:spPr>
      </p:pic>
      <p:sp>
        <p:nvSpPr>
          <p:cNvPr id="2" name="Title 1"/>
          <p:cNvSpPr>
            <a:spLocks noGrp="1"/>
          </p:cNvSpPr>
          <p:nvPr>
            <p:ph type="title"/>
          </p:nvPr>
        </p:nvSpPr>
        <p:spPr/>
        <p:txBody>
          <a:bodyPr/>
          <a:lstStyle/>
          <a:p>
            <a:r>
              <a:rPr lang="en-US" b="1" smtClean="0"/>
              <a:t>Human respiratory system</a:t>
            </a:r>
            <a:br>
              <a:rPr lang="en-US" b="1" smtClean="0"/>
            </a:br>
            <a:r>
              <a:rPr lang="en-US" b="1"/>
              <a:t>	</a:t>
            </a:r>
            <a:r>
              <a:rPr lang="en-US" b="1" smtClean="0"/>
              <a:t>and health problems</a:t>
            </a:r>
            <a:endParaRPr lang="en-AU" b="1"/>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5</a:t>
            </a:fld>
            <a:endParaRPr lang="en-AU"/>
          </a:p>
        </p:txBody>
      </p:sp>
      <p:cxnSp>
        <p:nvCxnSpPr>
          <p:cNvPr id="8" name="Straight Connector 7"/>
          <p:cNvCxnSpPr/>
          <p:nvPr/>
        </p:nvCxnSpPr>
        <p:spPr bwMode="auto">
          <a:xfrm flipV="1">
            <a:off x="6300192" y="912724"/>
            <a:ext cx="1296144" cy="214084"/>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7596336" y="744959"/>
            <a:ext cx="1289135" cy="338554"/>
          </a:xfrm>
          <a:prstGeom prst="rect">
            <a:avLst/>
          </a:prstGeom>
          <a:noFill/>
        </p:spPr>
        <p:txBody>
          <a:bodyPr wrap="none" rtlCol="0">
            <a:spAutoFit/>
          </a:bodyPr>
          <a:lstStyle/>
          <a:p>
            <a:r>
              <a:rPr lang="en-US" sz="1600" smtClean="0">
                <a:solidFill>
                  <a:schemeClr val="tx1"/>
                </a:solidFill>
              </a:rPr>
              <a:t>Nasal cavity</a:t>
            </a:r>
            <a:endParaRPr lang="en-AU" sz="1600">
              <a:solidFill>
                <a:schemeClr val="tx1"/>
              </a:solidFill>
            </a:endParaRPr>
          </a:p>
        </p:txBody>
      </p:sp>
      <p:cxnSp>
        <p:nvCxnSpPr>
          <p:cNvPr id="12" name="Straight Connector 11"/>
          <p:cNvCxnSpPr/>
          <p:nvPr/>
        </p:nvCxnSpPr>
        <p:spPr bwMode="auto">
          <a:xfrm flipV="1">
            <a:off x="6300192" y="1253770"/>
            <a:ext cx="1296144" cy="252823"/>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7596336" y="1124744"/>
            <a:ext cx="1154483" cy="338554"/>
          </a:xfrm>
          <a:prstGeom prst="rect">
            <a:avLst/>
          </a:prstGeom>
          <a:noFill/>
        </p:spPr>
        <p:txBody>
          <a:bodyPr wrap="none" rtlCol="0">
            <a:spAutoFit/>
          </a:bodyPr>
          <a:lstStyle/>
          <a:p>
            <a:r>
              <a:rPr lang="en-US" sz="1600" dirty="0" smtClean="0">
                <a:solidFill>
                  <a:schemeClr val="tx1"/>
                </a:solidFill>
              </a:rPr>
              <a:t>Oral cavity</a:t>
            </a:r>
            <a:endParaRPr lang="en-AU" sz="1600" dirty="0">
              <a:solidFill>
                <a:schemeClr val="tx1"/>
              </a:solidFill>
            </a:endParaRPr>
          </a:p>
        </p:txBody>
      </p:sp>
      <p:cxnSp>
        <p:nvCxnSpPr>
          <p:cNvPr id="14" name="Straight Connector 13"/>
          <p:cNvCxnSpPr/>
          <p:nvPr/>
        </p:nvCxnSpPr>
        <p:spPr bwMode="auto">
          <a:xfrm flipV="1">
            <a:off x="6642963" y="1821641"/>
            <a:ext cx="953373" cy="167199"/>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7596336" y="1650286"/>
            <a:ext cx="800219" cy="338554"/>
          </a:xfrm>
          <a:prstGeom prst="rect">
            <a:avLst/>
          </a:prstGeom>
          <a:noFill/>
        </p:spPr>
        <p:txBody>
          <a:bodyPr wrap="none" rtlCol="0">
            <a:spAutoFit/>
          </a:bodyPr>
          <a:lstStyle/>
          <a:p>
            <a:r>
              <a:rPr lang="en-US" sz="1600" smtClean="0">
                <a:solidFill>
                  <a:schemeClr val="tx1"/>
                </a:solidFill>
              </a:rPr>
              <a:t>Larynx</a:t>
            </a:r>
            <a:endParaRPr lang="en-AU" sz="1600">
              <a:solidFill>
                <a:schemeClr val="tx1"/>
              </a:solidFill>
            </a:endParaRPr>
          </a:p>
        </p:txBody>
      </p:sp>
      <p:cxnSp>
        <p:nvCxnSpPr>
          <p:cNvPr id="17" name="Straight Connector 16"/>
          <p:cNvCxnSpPr/>
          <p:nvPr/>
        </p:nvCxnSpPr>
        <p:spPr bwMode="auto">
          <a:xfrm flipV="1">
            <a:off x="6642963" y="2420888"/>
            <a:ext cx="1025381" cy="216024"/>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7740352" y="2310383"/>
            <a:ext cx="928844" cy="338554"/>
          </a:xfrm>
          <a:prstGeom prst="rect">
            <a:avLst/>
          </a:prstGeom>
          <a:noFill/>
        </p:spPr>
        <p:txBody>
          <a:bodyPr wrap="none" rtlCol="0">
            <a:spAutoFit/>
          </a:bodyPr>
          <a:lstStyle/>
          <a:p>
            <a:r>
              <a:rPr lang="en-US" sz="1600" smtClean="0">
                <a:solidFill>
                  <a:schemeClr val="tx1"/>
                </a:solidFill>
              </a:rPr>
              <a:t>Trachea</a:t>
            </a:r>
            <a:endParaRPr lang="en-AU" sz="1600">
              <a:solidFill>
                <a:schemeClr val="tx1"/>
              </a:solidFill>
            </a:endParaRPr>
          </a:p>
        </p:txBody>
      </p:sp>
      <p:cxnSp>
        <p:nvCxnSpPr>
          <p:cNvPr id="20" name="Straight Connector 19"/>
          <p:cNvCxnSpPr/>
          <p:nvPr/>
        </p:nvCxnSpPr>
        <p:spPr bwMode="auto">
          <a:xfrm flipV="1">
            <a:off x="6897136" y="3648080"/>
            <a:ext cx="1406044" cy="162768"/>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8244408" y="3484319"/>
            <a:ext cx="878767" cy="338554"/>
          </a:xfrm>
          <a:prstGeom prst="rect">
            <a:avLst/>
          </a:prstGeom>
          <a:noFill/>
        </p:spPr>
        <p:txBody>
          <a:bodyPr wrap="none" rtlCol="0">
            <a:spAutoFit/>
          </a:bodyPr>
          <a:lstStyle/>
          <a:p>
            <a:r>
              <a:rPr lang="en-US" sz="1600" smtClean="0">
                <a:solidFill>
                  <a:schemeClr val="tx1"/>
                </a:solidFill>
              </a:rPr>
              <a:t>Bronchi</a:t>
            </a:r>
            <a:endParaRPr lang="en-AU" sz="1600">
              <a:solidFill>
                <a:schemeClr val="tx1"/>
              </a:solidFill>
            </a:endParaRPr>
          </a:p>
        </p:txBody>
      </p:sp>
      <p:cxnSp>
        <p:nvCxnSpPr>
          <p:cNvPr id="22" name="Straight Connector 21"/>
          <p:cNvCxnSpPr/>
          <p:nvPr/>
        </p:nvCxnSpPr>
        <p:spPr bwMode="auto">
          <a:xfrm flipV="1">
            <a:off x="7802652" y="4513918"/>
            <a:ext cx="500528" cy="177715"/>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8285828" y="4383856"/>
            <a:ext cx="639919" cy="338554"/>
          </a:xfrm>
          <a:prstGeom prst="rect">
            <a:avLst/>
          </a:prstGeom>
          <a:noFill/>
        </p:spPr>
        <p:txBody>
          <a:bodyPr wrap="none" rtlCol="0">
            <a:spAutoFit/>
          </a:bodyPr>
          <a:lstStyle/>
          <a:p>
            <a:r>
              <a:rPr lang="en-US" sz="1600" smtClean="0">
                <a:solidFill>
                  <a:schemeClr val="tx1"/>
                </a:solidFill>
              </a:rPr>
              <a:t>Lung</a:t>
            </a:r>
            <a:endParaRPr lang="en-AU" sz="1600">
              <a:solidFill>
                <a:schemeClr val="tx1"/>
              </a:solidFill>
            </a:endParaRPr>
          </a:p>
        </p:txBody>
      </p:sp>
      <p:cxnSp>
        <p:nvCxnSpPr>
          <p:cNvPr id="25" name="Straight Connector 24"/>
          <p:cNvCxnSpPr/>
          <p:nvPr/>
        </p:nvCxnSpPr>
        <p:spPr bwMode="auto">
          <a:xfrm flipV="1">
            <a:off x="7308304" y="4077072"/>
            <a:ext cx="966575" cy="116825"/>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p:cNvSpPr txBox="1"/>
          <p:nvPr/>
        </p:nvSpPr>
        <p:spPr>
          <a:xfrm>
            <a:off x="8292368" y="3913311"/>
            <a:ext cx="785793" cy="338554"/>
          </a:xfrm>
          <a:prstGeom prst="rect">
            <a:avLst/>
          </a:prstGeom>
          <a:noFill/>
        </p:spPr>
        <p:txBody>
          <a:bodyPr wrap="none" rtlCol="0">
            <a:spAutoFit/>
          </a:bodyPr>
          <a:lstStyle/>
          <a:p>
            <a:r>
              <a:rPr lang="en-US" sz="1600" smtClean="0">
                <a:solidFill>
                  <a:schemeClr val="tx1"/>
                </a:solidFill>
              </a:rPr>
              <a:t>Alveoli</a:t>
            </a:r>
            <a:endParaRPr lang="en-AU" sz="1600">
              <a:solidFill>
                <a:schemeClr val="tx1"/>
              </a:solidFill>
            </a:endParaRPr>
          </a:p>
        </p:txBody>
      </p:sp>
      <p:sp>
        <p:nvSpPr>
          <p:cNvPr id="28" name="Rectangle 3"/>
          <p:cNvSpPr txBox="1">
            <a:spLocks noChangeArrowheads="1"/>
          </p:cNvSpPr>
          <p:nvPr/>
        </p:nvSpPr>
        <p:spPr>
          <a:xfrm>
            <a:off x="381000" y="1300163"/>
            <a:ext cx="8229600" cy="4865687"/>
          </a:xfrm>
          <a:prstGeom prst="rect">
            <a:avLst/>
          </a:prstGeom>
        </p:spPr>
        <p:txBody>
          <a:bodyPr/>
          <a:lstStyle>
            <a:lvl1pPr marL="180975" indent="-180975" algn="l" rtl="0" fontAlgn="base">
              <a:spcBef>
                <a:spcPct val="50000"/>
              </a:spcBef>
              <a:spcAft>
                <a:spcPct val="0"/>
              </a:spcAft>
              <a:buClr>
                <a:srgbClr val="887E6E"/>
              </a:buClr>
              <a:buChar char="•"/>
              <a:defRPr>
                <a:solidFill>
                  <a:schemeClr val="tx1"/>
                </a:solidFill>
                <a:latin typeface="+mn-lt"/>
                <a:ea typeface="+mn-ea"/>
                <a:cs typeface="+mn-cs"/>
              </a:defRPr>
            </a:lvl1pPr>
            <a:lvl2pPr marL="485775" indent="-161925" algn="l" rtl="0" fontAlgn="base">
              <a:spcBef>
                <a:spcPct val="25000"/>
              </a:spcBef>
              <a:spcAft>
                <a:spcPct val="0"/>
              </a:spcAft>
              <a:buClr>
                <a:srgbClr val="887E6E"/>
              </a:buClr>
              <a:buFont typeface="Arial" charset="0"/>
              <a:buChar char="–"/>
              <a:defRPr>
                <a:solidFill>
                  <a:schemeClr val="tx1"/>
                </a:solidFill>
                <a:latin typeface="+mn-lt"/>
                <a:cs typeface="+mn-cs"/>
              </a:defRPr>
            </a:lvl2pPr>
            <a:lvl3pPr marL="795338" indent="-161925" algn="l" rtl="0" fontAlgn="base">
              <a:spcBef>
                <a:spcPct val="25000"/>
              </a:spcBef>
              <a:spcAft>
                <a:spcPct val="0"/>
              </a:spcAft>
              <a:buClr>
                <a:srgbClr val="887E6E"/>
              </a:buClr>
              <a:buFont typeface="Arial" charset="0"/>
              <a:buChar char="–"/>
              <a:defRPr>
                <a:solidFill>
                  <a:schemeClr val="tx1"/>
                </a:solidFill>
                <a:latin typeface="+mn-lt"/>
                <a:cs typeface="+mn-cs"/>
              </a:defRPr>
            </a:lvl3pPr>
            <a:lvl4pPr marL="1090613" indent="-166688" algn="l" rtl="0" fontAlgn="base">
              <a:spcBef>
                <a:spcPct val="25000"/>
              </a:spcBef>
              <a:spcAft>
                <a:spcPct val="0"/>
              </a:spcAft>
              <a:buClr>
                <a:srgbClr val="887E6E"/>
              </a:buClr>
              <a:buChar char="–"/>
              <a:defRPr>
                <a:solidFill>
                  <a:schemeClr val="tx1"/>
                </a:solidFill>
                <a:latin typeface="+mn-lt"/>
                <a:cs typeface="+mn-cs"/>
              </a:defRPr>
            </a:lvl4pPr>
            <a:lvl5pPr marL="1390650" indent="-171450" algn="l" rtl="0" fontAlgn="base">
              <a:spcBef>
                <a:spcPct val="25000"/>
              </a:spcBef>
              <a:spcAft>
                <a:spcPct val="0"/>
              </a:spcAft>
              <a:buClr>
                <a:srgbClr val="887E6E"/>
              </a:buClr>
              <a:buFont typeface="Arial" charset="0"/>
              <a:buChar char="–"/>
              <a:defRPr>
                <a:solidFill>
                  <a:schemeClr val="tx1"/>
                </a:solidFill>
                <a:latin typeface="+mn-lt"/>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a:lstStyle>
          <a:p>
            <a:pPr>
              <a:spcBef>
                <a:spcPts val="200"/>
              </a:spcBef>
              <a:spcAft>
                <a:spcPts val="200"/>
              </a:spcAft>
              <a:buFont typeface="Wingdings" panose="05000000000000000000" pitchFamily="2" charset="2"/>
              <a:buChar char="Ø"/>
            </a:pPr>
            <a:r>
              <a:rPr lang="en-AU" sz="1800" kern="0" smtClean="0"/>
              <a:t>   </a:t>
            </a:r>
            <a:r>
              <a:rPr lang="en-AU" sz="2000" b="1" kern="0" smtClean="0"/>
              <a:t>Respiratory symptoms</a:t>
            </a:r>
          </a:p>
          <a:p>
            <a:pPr lvl="1">
              <a:spcBef>
                <a:spcPts val="200"/>
              </a:spcBef>
              <a:spcAft>
                <a:spcPts val="200"/>
              </a:spcAft>
            </a:pPr>
            <a:r>
              <a:rPr lang="en-US" sz="1800" i="1" kern="0" smtClean="0"/>
              <a:t>Asthma</a:t>
            </a:r>
          </a:p>
          <a:p>
            <a:pPr lvl="1">
              <a:spcBef>
                <a:spcPts val="200"/>
              </a:spcBef>
              <a:spcAft>
                <a:spcPts val="200"/>
              </a:spcAft>
            </a:pPr>
            <a:r>
              <a:rPr lang="en-US" sz="1800" i="1" kern="0" smtClean="0"/>
              <a:t>Rhinitis</a:t>
            </a:r>
          </a:p>
          <a:p>
            <a:pPr lvl="1">
              <a:spcBef>
                <a:spcPts val="200"/>
              </a:spcBef>
              <a:spcAft>
                <a:spcPts val="200"/>
              </a:spcAft>
            </a:pPr>
            <a:r>
              <a:rPr lang="en-US" sz="1800" i="1" kern="0" smtClean="0"/>
              <a:t>Coughing</a:t>
            </a:r>
          </a:p>
          <a:p>
            <a:pPr lvl="1">
              <a:spcBef>
                <a:spcPts val="200"/>
              </a:spcBef>
              <a:spcAft>
                <a:spcPts val="200"/>
              </a:spcAft>
            </a:pPr>
            <a:r>
              <a:rPr lang="en-US" sz="1800" i="1" kern="0" smtClean="0"/>
              <a:t>Decreased lung function</a:t>
            </a:r>
          </a:p>
          <a:p>
            <a:pPr lvl="1">
              <a:spcBef>
                <a:spcPts val="200"/>
              </a:spcBef>
              <a:spcAft>
                <a:spcPts val="200"/>
              </a:spcAft>
            </a:pPr>
            <a:r>
              <a:rPr lang="en-US" sz="1800" i="1" kern="0" smtClean="0"/>
              <a:t>Difficulty breathing</a:t>
            </a:r>
          </a:p>
          <a:p>
            <a:pPr>
              <a:spcBef>
                <a:spcPts val="200"/>
              </a:spcBef>
              <a:spcAft>
                <a:spcPts val="200"/>
              </a:spcAft>
            </a:pPr>
            <a:endParaRPr lang="en-AU" sz="1800" kern="0" smtClean="0"/>
          </a:p>
          <a:p>
            <a:pPr>
              <a:spcBef>
                <a:spcPts val="200"/>
              </a:spcBef>
              <a:spcAft>
                <a:spcPts val="200"/>
              </a:spcAft>
              <a:buFont typeface="Wingdings" panose="05000000000000000000" pitchFamily="2" charset="2"/>
              <a:buChar char="Ø"/>
            </a:pPr>
            <a:r>
              <a:rPr lang="en-AU" sz="1800" kern="0" smtClean="0"/>
              <a:t>   </a:t>
            </a:r>
            <a:r>
              <a:rPr lang="en-AU" sz="2000" b="1" kern="0" smtClean="0"/>
              <a:t>Translocate to other organs</a:t>
            </a:r>
            <a:endParaRPr lang="en-AU" sz="2000" b="1" kern="0"/>
          </a:p>
          <a:p>
            <a:pPr lvl="1">
              <a:spcBef>
                <a:spcPts val="200"/>
              </a:spcBef>
              <a:spcAft>
                <a:spcPts val="200"/>
              </a:spcAft>
            </a:pPr>
            <a:r>
              <a:rPr lang="en-US" sz="1800" i="1" kern="0" smtClean="0"/>
              <a:t>Cardio-vascular diseases</a:t>
            </a:r>
          </a:p>
          <a:p>
            <a:pPr lvl="1">
              <a:spcBef>
                <a:spcPts val="200"/>
              </a:spcBef>
              <a:spcAft>
                <a:spcPts val="200"/>
              </a:spcAft>
            </a:pPr>
            <a:r>
              <a:rPr lang="en-US" sz="1800" i="1" kern="0" smtClean="0"/>
              <a:t>Brain diseases</a:t>
            </a:r>
          </a:p>
          <a:p>
            <a:pPr lvl="1">
              <a:spcBef>
                <a:spcPts val="200"/>
              </a:spcBef>
              <a:spcAft>
                <a:spcPts val="200"/>
              </a:spcAft>
            </a:pPr>
            <a:r>
              <a:rPr lang="en-US" sz="1800" i="1" kern="0" smtClean="0"/>
              <a:t>Adult diabetes</a:t>
            </a:r>
          </a:p>
          <a:p>
            <a:pPr lvl="1">
              <a:spcBef>
                <a:spcPts val="200"/>
              </a:spcBef>
              <a:spcAft>
                <a:spcPts val="200"/>
              </a:spcAft>
            </a:pPr>
            <a:r>
              <a:rPr lang="en-US" sz="1800" i="1" kern="0" smtClean="0"/>
              <a:t>Cancer</a:t>
            </a:r>
          </a:p>
          <a:p>
            <a:pPr lvl="1">
              <a:spcBef>
                <a:spcPts val="200"/>
              </a:spcBef>
              <a:spcAft>
                <a:spcPts val="200"/>
              </a:spcAft>
            </a:pPr>
            <a:r>
              <a:rPr lang="en-US" sz="1800" i="1" kern="0" smtClean="0"/>
              <a:t>Increase in plasma viscosity</a:t>
            </a:r>
            <a:r>
              <a:rPr lang="en-AU" sz="1800" kern="0" smtClean="0"/>
              <a:t>	 </a:t>
            </a:r>
          </a:p>
        </p:txBody>
      </p:sp>
      <p:cxnSp>
        <p:nvCxnSpPr>
          <p:cNvPr id="24" name="Straight Connector 23"/>
          <p:cNvCxnSpPr/>
          <p:nvPr/>
        </p:nvCxnSpPr>
        <p:spPr bwMode="auto">
          <a:xfrm flipV="1">
            <a:off x="6204634" y="603655"/>
            <a:ext cx="1440160" cy="218088"/>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p:nvPr/>
        </p:nvSpPr>
        <p:spPr>
          <a:xfrm>
            <a:off x="7596336" y="439894"/>
            <a:ext cx="1633781" cy="338554"/>
          </a:xfrm>
          <a:prstGeom prst="rect">
            <a:avLst/>
          </a:prstGeom>
          <a:noFill/>
        </p:spPr>
        <p:txBody>
          <a:bodyPr wrap="none" rtlCol="0">
            <a:spAutoFit/>
          </a:bodyPr>
          <a:lstStyle/>
          <a:p>
            <a:r>
              <a:rPr lang="en-US" sz="1600" smtClean="0">
                <a:solidFill>
                  <a:schemeClr val="tx1"/>
                </a:solidFill>
              </a:rPr>
              <a:t>Olfactory region</a:t>
            </a:r>
            <a:endParaRPr lang="en-AU" sz="1600">
              <a:solidFill>
                <a:schemeClr val="tx1"/>
              </a:solidFill>
            </a:endParaRPr>
          </a:p>
        </p:txBody>
      </p:sp>
      <p:sp>
        <p:nvSpPr>
          <p:cNvPr id="16" name="Oval 15"/>
          <p:cNvSpPr/>
          <p:nvPr/>
        </p:nvSpPr>
        <p:spPr bwMode="auto">
          <a:xfrm>
            <a:off x="6084168" y="692696"/>
            <a:ext cx="359495" cy="167765"/>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AU" sz="1000" b="0" i="0" u="none" strike="noStrike" cap="none" normalizeH="0" baseline="0" smtClean="0">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37116679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CD1DC76B-9F61-4555-B9B6-5FB69CFF16E4}" type="slidenum">
              <a:rPr lang="en-AU" smtClean="0"/>
              <a:pPr/>
              <a:t>50</a:t>
            </a:fld>
            <a:endParaRPr lang="en-AU"/>
          </a:p>
        </p:txBody>
      </p:sp>
      <p:graphicFrame>
        <p:nvGraphicFramePr>
          <p:cNvPr id="5" name="Table 4"/>
          <p:cNvGraphicFramePr>
            <a:graphicFrameLocks noGrp="1"/>
          </p:cNvGraphicFramePr>
          <p:nvPr>
            <p:extLst>
              <p:ext uri="{D42A27DB-BD31-4B8C-83A1-F6EECF244321}">
                <p14:modId xmlns:p14="http://schemas.microsoft.com/office/powerpoint/2010/main" val="1694744092"/>
              </p:ext>
            </p:extLst>
          </p:nvPr>
        </p:nvGraphicFramePr>
        <p:xfrm>
          <a:off x="1" y="1556792"/>
          <a:ext cx="9143998" cy="4032448"/>
        </p:xfrm>
        <a:graphic>
          <a:graphicData uri="http://schemas.openxmlformats.org/drawingml/2006/table">
            <a:tbl>
              <a:tblPr firstRow="1" firstCol="1" bandRow="1"/>
              <a:tblGrid>
                <a:gridCol w="1092042"/>
                <a:gridCol w="989716"/>
                <a:gridCol w="919846"/>
                <a:gridCol w="1559667"/>
                <a:gridCol w="1559667"/>
                <a:gridCol w="932500"/>
                <a:gridCol w="1045280"/>
                <a:gridCol w="1045280"/>
              </a:tblGrid>
              <a:tr h="404975">
                <a:tc row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Region ID</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row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Region name</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row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Surface area of Rat RNC01 (mm</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2</a:t>
                      </a:r>
                      <a:r>
                        <a:rPr lang="en-US" sz="1000">
                          <a:effectLst/>
                          <a:latin typeface="Arial" panose="020B0604020202020204" pitchFamily="34" charset="0"/>
                          <a:ea typeface="宋体" panose="02010600030101010101" pitchFamily="2" charset="-122"/>
                          <a:cs typeface="Times New Roman" panose="02020603050405020304" pitchFamily="18" charset="0"/>
                        </a:rPr>
                        <a:t>)</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2">
                  <a:txBody>
                    <a:bodyPr/>
                    <a:lstStyle/>
                    <a:p>
                      <a:pPr algn="ctr">
                        <a:lnSpc>
                          <a:spcPct val="115000"/>
                        </a:lnSpc>
                        <a:spcAft>
                          <a:spcPts val="0"/>
                        </a:spcAft>
                      </a:pPr>
                      <a:r>
                        <a:rPr lang="en-US" sz="1000">
                          <a:effectLst/>
                          <a:latin typeface="Arial" panose="020B0604020202020204" pitchFamily="34" charset="0"/>
                          <a:ea typeface="宋体" panose="02010600030101010101" pitchFamily="2" charset="-122"/>
                          <a:cs typeface="Times New Roman" panose="02020603050405020304" pitchFamily="18" charset="0"/>
                        </a:rPr>
                        <a:t>Percentage of surface area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row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Surface area of Human NC04 (mm</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2</a:t>
                      </a:r>
                      <a:r>
                        <a:rPr lang="en-US" sz="1000">
                          <a:effectLst/>
                          <a:latin typeface="Arial" panose="020B0604020202020204" pitchFamily="34" charset="0"/>
                          <a:ea typeface="宋体" panose="02010600030101010101" pitchFamily="2" charset="-122"/>
                          <a:cs typeface="Times New Roman" panose="02020603050405020304" pitchFamily="18" charset="0"/>
                        </a:rPr>
                        <a:t>)</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Percentage of surface area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r>
              <a:tr h="384169">
                <a:tc vMerge="1">
                  <a:txBody>
                    <a:bodyPr/>
                    <a:lstStyle/>
                    <a:p>
                      <a:endParaRPr lang="en-AU"/>
                    </a:p>
                  </a:txBody>
                  <a:tcPr/>
                </a:tc>
                <a:tc vMerge="1">
                  <a:txBody>
                    <a:bodyPr/>
                    <a:lstStyle/>
                    <a:p>
                      <a:endParaRPr lang="en-AU"/>
                    </a:p>
                  </a:txBody>
                  <a:tcPr/>
                </a:tc>
                <a:tc v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Present model</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Literature</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dbl" algn="ctr">
                      <a:solidFill>
                        <a:srgbClr val="000000"/>
                      </a:solidFill>
                      <a:prstDash val="solid"/>
                      <a:round/>
                      <a:headEnd type="none" w="med" len="med"/>
                      <a:tailEnd type="none" w="med" len="med"/>
                    </a:lnB>
                  </a:tcPr>
                </a:tc>
                <a:tc v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Present model</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Literature</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dbl" algn="ctr">
                      <a:solidFill>
                        <a:srgbClr val="000000"/>
                      </a:solidFill>
                      <a:prstDash val="solid"/>
                      <a:round/>
                      <a:headEnd type="none" w="med" len="med"/>
                      <a:tailEnd type="none" w="med" len="med"/>
                    </a:lnB>
                  </a:tcPr>
                </a:tc>
              </a:tr>
              <a:tr h="197036">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Vestibule</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134</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5.8%</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4.4%</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b</a:t>
                      </a:r>
                      <a:r>
                        <a:rPr lang="en-US" sz="1000">
                          <a:effectLst/>
                          <a:latin typeface="Arial" panose="020B0604020202020204" pitchFamily="34" charset="0"/>
                          <a:ea typeface="宋体" panose="02010600030101010101" pitchFamily="2" charset="-122"/>
                          <a:cs typeface="Times New Roman" panose="02020603050405020304" pitchFamily="18" charset="0"/>
                        </a:rPr>
                        <a:t>, 4.0%</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d</a:t>
                      </a:r>
                      <a:r>
                        <a:rPr lang="en-US" sz="1000">
                          <a:effectLst/>
                          <a:latin typeface="Arial" panose="020B0604020202020204" pitchFamily="34" charset="0"/>
                          <a:ea typeface="宋体" panose="02010600030101010101" pitchFamily="2" charset="-122"/>
                          <a:cs typeface="Times New Roman" panose="02020603050405020304" pitchFamily="18" charset="0"/>
                        </a:rPr>
                        <a:t>, 3~4%</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a</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1571</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7.9 %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8.2% </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b</a:t>
                      </a:r>
                      <a:r>
                        <a:rPr lang="en-US" sz="1000">
                          <a:effectLst/>
                          <a:latin typeface="Arial" panose="020B0604020202020204" pitchFamily="34" charset="0"/>
                          <a:ea typeface="宋体" panose="02010600030101010101" pitchFamily="2" charset="-122"/>
                          <a:cs typeface="Times New Roman" panose="02020603050405020304" pitchFamily="18" charset="0"/>
                        </a:rPr>
                        <a:t>, 6.2% </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d</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r>
              <a:tr h="394072">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2</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Upper passage</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119</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5.1%</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rowSpan="3">
                  <a:txBody>
                    <a:bodyPr/>
                    <a:lstStyle/>
                    <a:p>
                      <a:pPr>
                        <a:lnSpc>
                          <a:spcPct val="115000"/>
                        </a:lnSpc>
                      </a:pPr>
                      <a:endParaRPr lang="en-AU" sz="1000">
                        <a:effectLst/>
                        <a:latin typeface="Calibri" panose="020F0502020204030204" pitchFamily="34"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566</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2.8%</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rowSpan="3">
                  <a:txBody>
                    <a:bodyPr/>
                    <a:lstStyle/>
                    <a:p>
                      <a:pPr>
                        <a:lnSpc>
                          <a:spcPct val="115000"/>
                        </a:lnSpc>
                      </a:pPr>
                      <a:endParaRPr lang="en-AU" sz="1000">
                        <a:effectLst/>
                        <a:latin typeface="Calibri" panose="020F0502020204030204" pitchFamily="34" charset="0"/>
                      </a:endParaRPr>
                    </a:p>
                  </a:txBody>
                  <a:tcPr marL="61263" marR="61263" marT="0" marB="0" anchor="ctr">
                    <a:lnL>
                      <a:noFill/>
                    </a:lnL>
                    <a:lnR>
                      <a:noFill/>
                    </a:lnR>
                    <a:lnT>
                      <a:noFill/>
                    </a:lnT>
                    <a:lnB>
                      <a:noFill/>
                    </a:lnB>
                  </a:tcPr>
                </a:tc>
              </a:tr>
              <a:tr h="394072">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3</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Middle passage</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241</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10.3%</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v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5343</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26.9%</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vMerge="1">
                  <a:txBody>
                    <a:bodyPr/>
                    <a:lstStyle/>
                    <a:p>
                      <a:endParaRPr lang="en-AU"/>
                    </a:p>
                  </a:txBody>
                  <a:tcPr/>
                </a:tc>
              </a:tr>
              <a:tr h="394072">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4</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Lower passage</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140</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6.0%</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v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5147</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25.9%</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vMerge="1">
                  <a:txBody>
                    <a:bodyPr/>
                    <a:lstStyle/>
                    <a:p>
                      <a:endParaRPr lang="en-AU"/>
                    </a:p>
                  </a:txBody>
                  <a:tcPr/>
                </a:tc>
              </a:tr>
              <a:tr h="394072">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5</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Olfactory</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1294</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55.6%</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41.8%</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b</a:t>
                      </a:r>
                      <a:r>
                        <a:rPr lang="en-US" sz="1000">
                          <a:effectLst/>
                          <a:latin typeface="Arial" panose="020B0604020202020204" pitchFamily="34" charset="0"/>
                          <a:ea typeface="宋体" panose="02010600030101010101" pitchFamily="2" charset="-122"/>
                          <a:cs typeface="Times New Roman" panose="02020603050405020304" pitchFamily="18" charset="0"/>
                        </a:rPr>
                        <a:t>, 40.6%</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c</a:t>
                      </a:r>
                      <a:r>
                        <a:rPr lang="en-US" sz="1000">
                          <a:effectLst/>
                          <a:latin typeface="Arial" panose="020B0604020202020204" pitchFamily="34" charset="0"/>
                          <a:ea typeface="宋体" panose="02010600030101010101" pitchFamily="2" charset="-122"/>
                          <a:cs typeface="Times New Roman" panose="02020603050405020304" pitchFamily="18" charset="0"/>
                        </a:rPr>
                        <a:t>, 50~52%</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a</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2097</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10.5%</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9.5%</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b</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r>
              <a:tr h="197036">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6</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Septum</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308</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13.3%</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rowSpan="3">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3939</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19.9%</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rowSpan="3">
                  <a:txBody>
                    <a:bodyPr/>
                    <a:lstStyle/>
                    <a:p>
                      <a:pPr>
                        <a:lnSpc>
                          <a:spcPct val="115000"/>
                        </a:lnSpc>
                      </a:pPr>
                      <a:endParaRPr lang="en-AU" sz="1000">
                        <a:effectLst/>
                        <a:latin typeface="Calibri" panose="020F0502020204030204" pitchFamily="34" charset="0"/>
                      </a:endParaRPr>
                    </a:p>
                  </a:txBody>
                  <a:tcPr marL="61263" marR="61263" marT="0" marB="0" anchor="ctr">
                    <a:lnL>
                      <a:noFill/>
                    </a:lnL>
                    <a:lnR>
                      <a:noFill/>
                    </a:lnR>
                    <a:lnT>
                      <a:noFill/>
                    </a:lnT>
                    <a:lnB w="19050" cap="flat" cmpd="dbl" algn="ctr">
                      <a:solidFill>
                        <a:srgbClr val="000000"/>
                      </a:solidFill>
                      <a:prstDash val="solid"/>
                      <a:round/>
                      <a:headEnd type="none" w="med" len="med"/>
                      <a:tailEnd type="none" w="med" len="med"/>
                    </a:lnB>
                  </a:tcPr>
                </a:tc>
              </a:tr>
              <a:tr h="251162">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7</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Pharynx</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89</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3.9%</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1220</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6.1%</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en-AU"/>
                    </a:p>
                  </a:txBody>
                  <a:tcPr/>
                </a:tc>
              </a:tr>
              <a:tr h="197036">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Total Area(mm2)</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h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2325</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100%</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v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19882</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100%</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vMerge="1">
                  <a:txBody>
                    <a:bodyPr/>
                    <a:lstStyle/>
                    <a:p>
                      <a:endParaRPr lang="en-AU"/>
                    </a:p>
                  </a:txBody>
                  <a:tcPr/>
                </a:tc>
              </a:tr>
              <a:tr h="197036">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c hMerge="1">
                  <a:txBody>
                    <a:bodyPr/>
                    <a:lstStyle/>
                    <a:p>
                      <a:endParaRPr lang="en-AU"/>
                    </a:p>
                  </a:txBody>
                  <a:tcPr/>
                </a:tc>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Rat NC04</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Human NC04</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dbl" algn="ctr">
                      <a:solidFill>
                        <a:srgbClr val="000000"/>
                      </a:solidFill>
                      <a:prstDash val="solid"/>
                      <a:round/>
                      <a:headEnd type="none" w="med" len="med"/>
                      <a:tailEnd type="none" w="med" len="med"/>
                    </a:lnT>
                    <a:lnB>
                      <a:noFill/>
                    </a:lnB>
                  </a:tcPr>
                </a:tc>
              </a:tr>
              <a:tr h="197036">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Nasal Volume (mm</a:t>
                      </a:r>
                      <a:r>
                        <a:rPr lang="en-US" sz="1000" baseline="30000">
                          <a:effectLst/>
                          <a:latin typeface="Arial" panose="020B0604020202020204" pitchFamily="34" charset="0"/>
                          <a:ea typeface="宋体" panose="02010600030101010101" pitchFamily="2" charset="-122"/>
                          <a:cs typeface="Times New Roman" panose="02020603050405020304" pitchFamily="18" charset="0"/>
                        </a:rPr>
                        <a:t>3</a:t>
                      </a:r>
                      <a:r>
                        <a:rPr lang="en-US" sz="1000">
                          <a:effectLst/>
                          <a:latin typeface="Arial" panose="020B0604020202020204" pitchFamily="34" charset="0"/>
                          <a:ea typeface="宋体" panose="02010600030101010101" pitchFamily="2" charset="-122"/>
                          <a:cs typeface="Times New Roman" panose="02020603050405020304" pitchFamily="18" charset="0"/>
                        </a:rPr>
                        <a:t>)</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hMerge="1">
                  <a:txBody>
                    <a:bodyPr/>
                    <a:lstStyle/>
                    <a:p>
                      <a:endParaRPr lang="en-AU"/>
                    </a:p>
                  </a:txBody>
                  <a:tcPr/>
                </a:tc>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653.2</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25267.4</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a:noFill/>
                    </a:lnB>
                  </a:tcPr>
                </a:tc>
              </a:tr>
              <a:tr h="197036">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Characteristic length d</a:t>
                      </a:r>
                      <a:r>
                        <a:rPr lang="en-US" sz="1000" baseline="-25000">
                          <a:effectLst/>
                          <a:latin typeface="Arial" panose="020B0604020202020204" pitchFamily="34" charset="0"/>
                          <a:ea typeface="宋体" panose="02010600030101010101" pitchFamily="2" charset="-122"/>
                          <a:cs typeface="Times New Roman" panose="02020603050405020304" pitchFamily="18" charset="0"/>
                        </a:rPr>
                        <a:t>c </a:t>
                      </a:r>
                      <a:r>
                        <a:rPr lang="en-US" sz="1000">
                          <a:effectLst/>
                          <a:latin typeface="Arial" panose="020B0604020202020204" pitchFamily="34" charset="0"/>
                          <a:ea typeface="宋体" panose="02010600030101010101" pitchFamily="2" charset="-122"/>
                          <a:cs typeface="Times New Roman" panose="02020603050405020304" pitchFamily="18" charset="0"/>
                        </a:rPr>
                        <a:t>(mm)</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en-AU"/>
                    </a:p>
                  </a:txBody>
                  <a:tcPr/>
                </a:tc>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0.28</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sng" algn="ctr">
                      <a:solidFill>
                        <a:srgbClr val="000000"/>
                      </a:solidFill>
                      <a:prstDash val="solid"/>
                      <a:round/>
                      <a:headEnd type="none" w="med" len="med"/>
                      <a:tailEnd type="none" w="med" len="med"/>
                    </a:lnB>
                  </a:tcPr>
                </a:tc>
                <a:tc gridSpan="2">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1.27</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en-AU"/>
                    </a:p>
                  </a:txBody>
                  <a:tcPr/>
                </a:tc>
                <a:tc>
                  <a:txBody>
                    <a:bodyPr/>
                    <a:lstStyle/>
                    <a:p>
                      <a:pPr algn="ctr">
                        <a:lnSpc>
                          <a:spcPct val="115000"/>
                        </a:lnSpc>
                        <a:spcBef>
                          <a:spcPts val="600"/>
                        </a:spcBef>
                        <a:spcAft>
                          <a:spcPts val="600"/>
                        </a:spcAft>
                      </a:pPr>
                      <a:r>
                        <a:rPr lang="en-US" sz="1000">
                          <a:effectLst/>
                          <a:latin typeface="Arial" panose="020B0604020202020204" pitchFamily="34" charset="0"/>
                          <a:ea typeface="宋体" panose="02010600030101010101" pitchFamily="2" charset="-122"/>
                          <a:cs typeface="Times New Roman" panose="02020603050405020304" pitchFamily="18" charset="0"/>
                        </a:rPr>
                        <a:t> </a:t>
                      </a:r>
                      <a:endParaRPr lang="en-AU" sz="100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a:noFill/>
                    </a:lnT>
                    <a:lnB w="19050" cap="flat" cmpd="sng" algn="ctr">
                      <a:solidFill>
                        <a:srgbClr val="000000"/>
                      </a:solidFill>
                      <a:prstDash val="solid"/>
                      <a:round/>
                      <a:headEnd type="none" w="med" len="med"/>
                      <a:tailEnd type="none" w="med" len="med"/>
                    </a:lnB>
                  </a:tcPr>
                </a:tc>
              </a:tr>
              <a:tr h="233638">
                <a:tc gridSpan="8">
                  <a:txBody>
                    <a:bodyPr/>
                    <a:lstStyle/>
                    <a:p>
                      <a:pPr algn="r">
                        <a:lnSpc>
                          <a:spcPct val="150000"/>
                        </a:lnSpc>
                        <a:spcAft>
                          <a:spcPts val="1000"/>
                        </a:spcAft>
                      </a:pPr>
                      <a:r>
                        <a:rPr lang="en-AU" sz="900" baseline="30000" dirty="0">
                          <a:effectLst/>
                          <a:latin typeface="Times New Roman" panose="02020603050405020304" pitchFamily="18" charset="0"/>
                          <a:ea typeface="宋体" panose="02010600030101010101" pitchFamily="2" charset="-122"/>
                          <a:cs typeface="Times New Roman" panose="02020603050405020304" pitchFamily="18" charset="0"/>
                        </a:rPr>
                        <a:t>a</a:t>
                      </a:r>
                      <a:r>
                        <a:rPr lang="en-AU" sz="900" dirty="0">
                          <a:effectLst/>
                          <a:latin typeface="Times New Roman" panose="02020603050405020304" pitchFamily="18" charset="0"/>
                          <a:ea typeface="宋体" panose="02010600030101010101" pitchFamily="2" charset="-122"/>
                          <a:cs typeface="Times New Roman" panose="02020603050405020304" pitchFamily="18" charset="0"/>
                        </a:rPr>
                        <a:t> Gross et al. (1982),	</a:t>
                      </a:r>
                      <a:r>
                        <a:rPr lang="en-AU" sz="900" baseline="30000" dirty="0">
                          <a:effectLst/>
                          <a:latin typeface="Times New Roman" panose="02020603050405020304" pitchFamily="18" charset="0"/>
                          <a:ea typeface="宋体" panose="02010600030101010101" pitchFamily="2" charset="-122"/>
                          <a:cs typeface="Times New Roman" panose="02020603050405020304" pitchFamily="18" charset="0"/>
                        </a:rPr>
                        <a:t>b</a:t>
                      </a:r>
                      <a:r>
                        <a:rPr lang="en-AU" sz="900" dirty="0">
                          <a:effectLst/>
                          <a:latin typeface="Times New Roman" panose="02020603050405020304" pitchFamily="18" charset="0"/>
                          <a:ea typeface="宋体" panose="02010600030101010101" pitchFamily="2" charset="-122"/>
                          <a:cs typeface="Times New Roman" panose="02020603050405020304" pitchFamily="18" charset="0"/>
                        </a:rPr>
                        <a:t> </a:t>
                      </a:r>
                      <a:r>
                        <a:rPr lang="en-AU" sz="900" dirty="0" err="1">
                          <a:effectLst/>
                          <a:latin typeface="Times New Roman" panose="02020603050405020304" pitchFamily="18" charset="0"/>
                          <a:ea typeface="宋体" panose="02010600030101010101" pitchFamily="2" charset="-122"/>
                          <a:cs typeface="Times New Roman" panose="02020603050405020304" pitchFamily="18" charset="0"/>
                        </a:rPr>
                        <a:t>Schroeter</a:t>
                      </a:r>
                      <a:r>
                        <a:rPr lang="en-AU" sz="900" dirty="0">
                          <a:effectLst/>
                          <a:latin typeface="Times New Roman" panose="02020603050405020304" pitchFamily="18" charset="0"/>
                          <a:ea typeface="宋体" panose="02010600030101010101" pitchFamily="2" charset="-122"/>
                          <a:cs typeface="Times New Roman" panose="02020603050405020304" pitchFamily="18" charset="0"/>
                        </a:rPr>
                        <a:t> et al. (2008),	</a:t>
                      </a:r>
                      <a:r>
                        <a:rPr lang="en-AU" sz="900" baseline="30000" dirty="0">
                          <a:effectLst/>
                          <a:latin typeface="Times New Roman" panose="02020603050405020304" pitchFamily="18" charset="0"/>
                          <a:ea typeface="宋体" panose="02010600030101010101" pitchFamily="2" charset="-122"/>
                          <a:cs typeface="Times New Roman" panose="02020603050405020304" pitchFamily="18" charset="0"/>
                        </a:rPr>
                        <a:t>c  </a:t>
                      </a:r>
                      <a:r>
                        <a:rPr lang="en-AU" sz="900" dirty="0">
                          <a:effectLst/>
                          <a:latin typeface="Times New Roman" panose="02020603050405020304" pitchFamily="18" charset="0"/>
                          <a:ea typeface="宋体" panose="02010600030101010101" pitchFamily="2" charset="-122"/>
                          <a:cs typeface="Times New Roman" panose="02020603050405020304" pitchFamily="18" charset="0"/>
                        </a:rPr>
                        <a:t>Garcia and </a:t>
                      </a:r>
                      <a:r>
                        <a:rPr lang="en-AU" sz="900" dirty="0" err="1">
                          <a:effectLst/>
                          <a:latin typeface="Times New Roman" panose="02020603050405020304" pitchFamily="18" charset="0"/>
                          <a:ea typeface="宋体" panose="02010600030101010101" pitchFamily="2" charset="-122"/>
                          <a:cs typeface="Times New Roman" panose="02020603050405020304" pitchFamily="18" charset="0"/>
                        </a:rPr>
                        <a:t>Kimbell</a:t>
                      </a:r>
                      <a:r>
                        <a:rPr lang="en-AU" sz="900" dirty="0">
                          <a:effectLst/>
                          <a:latin typeface="Times New Roman" panose="02020603050405020304" pitchFamily="18" charset="0"/>
                          <a:ea typeface="宋体" panose="02010600030101010101" pitchFamily="2" charset="-122"/>
                          <a:cs typeface="Times New Roman" panose="02020603050405020304" pitchFamily="18" charset="0"/>
                        </a:rPr>
                        <a:t> (2009),	</a:t>
                      </a:r>
                      <a:r>
                        <a:rPr lang="en-AU" sz="900" baseline="30000" dirty="0">
                          <a:effectLst/>
                          <a:latin typeface="Times New Roman" panose="02020603050405020304" pitchFamily="18" charset="0"/>
                          <a:ea typeface="宋体" panose="02010600030101010101" pitchFamily="2" charset="-122"/>
                          <a:cs typeface="Times New Roman" panose="02020603050405020304" pitchFamily="18" charset="0"/>
                        </a:rPr>
                        <a:t>d</a:t>
                      </a:r>
                      <a:r>
                        <a:rPr lang="en-AU" sz="900" dirty="0">
                          <a:effectLst/>
                          <a:latin typeface="Times New Roman" panose="02020603050405020304" pitchFamily="18" charset="0"/>
                          <a:ea typeface="宋体" panose="02010600030101010101" pitchFamily="2" charset="-122"/>
                          <a:cs typeface="Times New Roman" panose="02020603050405020304" pitchFamily="18" charset="0"/>
                        </a:rPr>
                        <a:t> </a:t>
                      </a:r>
                      <a:r>
                        <a:rPr lang="en-AU" sz="900" dirty="0" err="1">
                          <a:effectLst/>
                          <a:latin typeface="Times New Roman" panose="02020603050405020304" pitchFamily="18" charset="0"/>
                          <a:ea typeface="宋体" panose="02010600030101010101" pitchFamily="2" charset="-122"/>
                          <a:cs typeface="Times New Roman" panose="02020603050405020304" pitchFamily="18" charset="0"/>
                        </a:rPr>
                        <a:t>Schroeter</a:t>
                      </a:r>
                      <a:r>
                        <a:rPr lang="en-AU" sz="900" dirty="0">
                          <a:effectLst/>
                          <a:latin typeface="Times New Roman" panose="02020603050405020304" pitchFamily="18" charset="0"/>
                          <a:ea typeface="宋体" panose="02010600030101010101" pitchFamily="2" charset="-122"/>
                          <a:cs typeface="Times New Roman" panose="02020603050405020304" pitchFamily="18" charset="0"/>
                        </a:rPr>
                        <a:t> et al. (2014)</a:t>
                      </a:r>
                      <a:endParaRPr lang="en-AU" sz="1000" dirty="0">
                        <a:effectLst/>
                        <a:latin typeface="Calibri" panose="020F0502020204030204" pitchFamily="34" charset="0"/>
                        <a:ea typeface="宋体" panose="02010600030101010101" pitchFamily="2" charset="-122"/>
                        <a:cs typeface="Times New Roman" panose="02020603050405020304" pitchFamily="18" charset="0"/>
                      </a:endParaRPr>
                    </a:p>
                  </a:txBody>
                  <a:tcPr marL="61263" marR="61263" marT="0" marB="0" anchor="ctr">
                    <a:lnL>
                      <a:noFill/>
                    </a:lnL>
                    <a:lnR>
                      <a:noFill/>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r>
            </a:tbl>
          </a:graphicData>
        </a:graphic>
      </p:graphicFrame>
      <p:sp>
        <p:nvSpPr>
          <p:cNvPr id="6" name="TextBox 5"/>
          <p:cNvSpPr txBox="1"/>
          <p:nvPr/>
        </p:nvSpPr>
        <p:spPr>
          <a:xfrm>
            <a:off x="616364" y="1074222"/>
            <a:ext cx="7988084" cy="338554"/>
          </a:xfrm>
          <a:prstGeom prst="rect">
            <a:avLst/>
          </a:prstGeom>
          <a:noFill/>
        </p:spPr>
        <p:txBody>
          <a:bodyPr wrap="none" rtlCol="0">
            <a:spAutoFit/>
          </a:bodyPr>
          <a:lstStyle/>
          <a:p>
            <a:r>
              <a:rPr lang="en-AU" sz="1600" dirty="0">
                <a:solidFill>
                  <a:schemeClr val="tx1"/>
                </a:solidFill>
              </a:rPr>
              <a:t>Geometrical comparison of major anatomical regions for rat and human nasal models.</a:t>
            </a:r>
          </a:p>
        </p:txBody>
      </p:sp>
    </p:spTree>
    <p:extLst>
      <p:ext uri="{BB962C8B-B14F-4D97-AF65-F5344CB8AC3E}">
        <p14:creationId xmlns:p14="http://schemas.microsoft.com/office/powerpoint/2010/main" val="31177524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RMIT University©2008</a:t>
            </a:r>
            <a:endParaRPr lang="en-AU"/>
          </a:p>
        </p:txBody>
      </p:sp>
      <p:sp>
        <p:nvSpPr>
          <p:cNvPr id="3" name="Footer Placeholder 2"/>
          <p:cNvSpPr>
            <a:spLocks noGrp="1"/>
          </p:cNvSpPr>
          <p:nvPr>
            <p:ph type="ftr" sz="quarter" idx="11"/>
          </p:nvPr>
        </p:nvSpPr>
        <p:spPr/>
        <p:txBody>
          <a:bodyPr/>
          <a:lstStyle/>
          <a:p>
            <a:r>
              <a:rPr lang="en-AU" smtClean="0"/>
              <a:t>Science, Engineering &amp; Health</a:t>
            </a:r>
            <a:endParaRPr lang="en-AU"/>
          </a:p>
        </p:txBody>
      </p:sp>
      <p:sp>
        <p:nvSpPr>
          <p:cNvPr id="4" name="Slide Number Placeholder 3"/>
          <p:cNvSpPr>
            <a:spLocks noGrp="1"/>
          </p:cNvSpPr>
          <p:nvPr>
            <p:ph type="sldNum" sz="quarter" idx="12"/>
          </p:nvPr>
        </p:nvSpPr>
        <p:spPr/>
        <p:txBody>
          <a:bodyPr/>
          <a:lstStyle/>
          <a:p>
            <a:fld id="{CD1DC76B-9F61-4555-B9B6-5FB69CFF16E4}" type="slidenum">
              <a:rPr lang="en-AU" smtClean="0"/>
              <a:pPr/>
              <a:t>51</a:t>
            </a:fld>
            <a:endParaRPr lang="en-AU"/>
          </a:p>
        </p:txBody>
      </p:sp>
      <p:sp>
        <p:nvSpPr>
          <p:cNvPr id="5" name="TextBox 4"/>
          <p:cNvSpPr txBox="1"/>
          <p:nvPr/>
        </p:nvSpPr>
        <p:spPr>
          <a:xfrm>
            <a:off x="35496" y="1798833"/>
            <a:ext cx="3805209" cy="307777"/>
          </a:xfrm>
          <a:prstGeom prst="rect">
            <a:avLst/>
          </a:prstGeom>
          <a:noFill/>
        </p:spPr>
        <p:txBody>
          <a:bodyPr wrap="none" rtlCol="0">
            <a:spAutoFit/>
          </a:bodyPr>
          <a:lstStyle/>
          <a:p>
            <a:r>
              <a:rPr lang="en-AU" sz="1400" dirty="0" smtClean="0">
                <a:solidFill>
                  <a:schemeClr val="tx1"/>
                </a:solidFill>
              </a:rPr>
              <a:t>Table 1. Extrapolation table for micro particles</a:t>
            </a:r>
            <a:endParaRPr lang="en-AU" sz="1400" dirty="0">
              <a:solidFill>
                <a:schemeClr val="tx1"/>
              </a:solidFill>
            </a:endParaRPr>
          </a:p>
        </p:txBody>
      </p:sp>
      <p:pic>
        <p:nvPicPr>
          <p:cNvPr id="6" name="Picture 5"/>
          <p:cNvPicPr>
            <a:picLocks noChangeAspect="1"/>
          </p:cNvPicPr>
          <p:nvPr/>
        </p:nvPicPr>
        <p:blipFill>
          <a:blip r:embed="rId2"/>
          <a:stretch>
            <a:fillRect/>
          </a:stretch>
        </p:blipFill>
        <p:spPr>
          <a:xfrm>
            <a:off x="1" y="2106610"/>
            <a:ext cx="9144000" cy="2402510"/>
          </a:xfrm>
          <a:prstGeom prst="rect">
            <a:avLst/>
          </a:prstGeom>
        </p:spPr>
      </p:pic>
    </p:spTree>
    <p:extLst>
      <p:ext uri="{BB962C8B-B14F-4D97-AF65-F5344CB8AC3E}">
        <p14:creationId xmlns:p14="http://schemas.microsoft.com/office/powerpoint/2010/main" val="40128724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074"/>
            <a:ext cx="8229600" cy="922337"/>
          </a:xfrm>
        </p:spPr>
        <p:txBody>
          <a:bodyPr/>
          <a:lstStyle/>
          <a:p>
            <a:r>
              <a:rPr lang="en-US" sz="3200" b="1" dirty="0" smtClean="0">
                <a:cs typeface="Times New Roman" pitchFamily="18" charset="0"/>
              </a:rPr>
              <a:t>Next research</a:t>
            </a:r>
            <a:endParaRPr lang="en-US" sz="3200" b="1" dirty="0">
              <a:cs typeface="Times New Roman" pitchFamily="18" charset="0"/>
            </a:endParaRPr>
          </a:p>
        </p:txBody>
      </p:sp>
      <p:sp>
        <p:nvSpPr>
          <p:cNvPr id="3" name="Date Placeholder 2"/>
          <p:cNvSpPr>
            <a:spLocks noGrp="1"/>
          </p:cNvSpPr>
          <p:nvPr>
            <p:ph type="dt" sz="half" idx="10"/>
          </p:nvPr>
        </p:nvSpPr>
        <p:spPr/>
        <p:txBody>
          <a:bodyPr/>
          <a:lstStyle/>
          <a:p>
            <a:r>
              <a:rPr lang="en-AU" smtClean="0">
                <a:latin typeface="+mj-lt"/>
              </a:rPr>
              <a:t>RMIT University©2008</a:t>
            </a:r>
            <a:endParaRPr lang="en-AU">
              <a:latin typeface="+mj-lt"/>
            </a:endParaRPr>
          </a:p>
        </p:txBody>
      </p:sp>
      <p:sp>
        <p:nvSpPr>
          <p:cNvPr id="4" name="Footer Placeholder 3"/>
          <p:cNvSpPr>
            <a:spLocks noGrp="1"/>
          </p:cNvSpPr>
          <p:nvPr>
            <p:ph type="ftr" sz="quarter" idx="11"/>
          </p:nvPr>
        </p:nvSpPr>
        <p:spPr/>
        <p:txBody>
          <a:bodyPr/>
          <a:lstStyle/>
          <a:p>
            <a:r>
              <a:rPr lang="en-AU" smtClean="0">
                <a:latin typeface="+mj-lt"/>
              </a:rPr>
              <a:t>Science, Engineering &amp; Health</a:t>
            </a:r>
            <a:endParaRPr lang="en-AU">
              <a:latin typeface="+mj-lt"/>
            </a:endParaRPr>
          </a:p>
        </p:txBody>
      </p:sp>
      <p:sp>
        <p:nvSpPr>
          <p:cNvPr id="5" name="Slide Number Placeholder 4"/>
          <p:cNvSpPr>
            <a:spLocks noGrp="1"/>
          </p:cNvSpPr>
          <p:nvPr>
            <p:ph type="sldNum" sz="quarter" idx="12"/>
          </p:nvPr>
        </p:nvSpPr>
        <p:spPr/>
        <p:txBody>
          <a:bodyPr/>
          <a:lstStyle/>
          <a:p>
            <a:fld id="{C80BA906-40E4-41EF-B460-4DDD23C4D0BB}" type="slidenum">
              <a:rPr lang="en-AU" smtClean="0">
                <a:latin typeface="+mj-lt"/>
              </a:rPr>
              <a:pPr/>
              <a:t>52</a:t>
            </a:fld>
            <a:endParaRPr lang="en-AU">
              <a:latin typeface="+mj-lt"/>
            </a:endParaRPr>
          </a:p>
        </p:txBody>
      </p:sp>
      <p:sp>
        <p:nvSpPr>
          <p:cNvPr id="6" name="Content Placeholder 7"/>
          <p:cNvSpPr txBox="1">
            <a:spLocks/>
          </p:cNvSpPr>
          <p:nvPr/>
        </p:nvSpPr>
        <p:spPr>
          <a:xfrm>
            <a:off x="35496" y="1052736"/>
            <a:ext cx="4367501" cy="5472608"/>
          </a:xfrm>
          <a:prstGeom prst="rect">
            <a:avLst/>
          </a:prstGeom>
        </p:spPr>
        <p:txBody>
          <a:bodyPr/>
          <a:lstStyle>
            <a:lvl1pPr marL="180975" indent="-180975" algn="l" rtl="0" fontAlgn="base">
              <a:spcBef>
                <a:spcPct val="50000"/>
              </a:spcBef>
              <a:spcAft>
                <a:spcPct val="0"/>
              </a:spcAft>
              <a:buClr>
                <a:srgbClr val="887E6E"/>
              </a:buClr>
              <a:buChar char="•"/>
              <a:defRPr>
                <a:solidFill>
                  <a:schemeClr val="tx1"/>
                </a:solidFill>
                <a:latin typeface="+mn-lt"/>
                <a:ea typeface="+mn-ea"/>
                <a:cs typeface="+mn-cs"/>
              </a:defRPr>
            </a:lvl1pPr>
            <a:lvl2pPr marL="485775" indent="-161925" algn="l" rtl="0" fontAlgn="base">
              <a:spcBef>
                <a:spcPct val="25000"/>
              </a:spcBef>
              <a:spcAft>
                <a:spcPct val="0"/>
              </a:spcAft>
              <a:buClr>
                <a:srgbClr val="887E6E"/>
              </a:buClr>
              <a:buFont typeface="Arial" charset="0"/>
              <a:buChar char="–"/>
              <a:defRPr>
                <a:solidFill>
                  <a:schemeClr val="tx1"/>
                </a:solidFill>
                <a:latin typeface="+mn-lt"/>
                <a:cs typeface="+mn-cs"/>
              </a:defRPr>
            </a:lvl2pPr>
            <a:lvl3pPr marL="795338" indent="-161925" algn="l" rtl="0" fontAlgn="base">
              <a:spcBef>
                <a:spcPct val="25000"/>
              </a:spcBef>
              <a:spcAft>
                <a:spcPct val="0"/>
              </a:spcAft>
              <a:buClr>
                <a:srgbClr val="887E6E"/>
              </a:buClr>
              <a:buFont typeface="Arial" charset="0"/>
              <a:buChar char="–"/>
              <a:defRPr>
                <a:solidFill>
                  <a:schemeClr val="tx1"/>
                </a:solidFill>
                <a:latin typeface="+mn-lt"/>
                <a:cs typeface="+mn-cs"/>
              </a:defRPr>
            </a:lvl3pPr>
            <a:lvl4pPr marL="1090613" indent="-166688" algn="l" rtl="0" fontAlgn="base">
              <a:spcBef>
                <a:spcPct val="25000"/>
              </a:spcBef>
              <a:spcAft>
                <a:spcPct val="0"/>
              </a:spcAft>
              <a:buClr>
                <a:srgbClr val="887E6E"/>
              </a:buClr>
              <a:buChar char="–"/>
              <a:defRPr>
                <a:solidFill>
                  <a:schemeClr val="tx1"/>
                </a:solidFill>
                <a:latin typeface="+mn-lt"/>
                <a:cs typeface="+mn-cs"/>
              </a:defRPr>
            </a:lvl4pPr>
            <a:lvl5pPr marL="1390650" indent="-171450" algn="l" rtl="0" fontAlgn="base">
              <a:spcBef>
                <a:spcPct val="25000"/>
              </a:spcBef>
              <a:spcAft>
                <a:spcPct val="0"/>
              </a:spcAft>
              <a:buClr>
                <a:srgbClr val="887E6E"/>
              </a:buClr>
              <a:buFont typeface="Arial" charset="0"/>
              <a:buChar char="–"/>
              <a:defRPr>
                <a:solidFill>
                  <a:schemeClr val="tx1"/>
                </a:solidFill>
                <a:latin typeface="+mn-lt"/>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a:lstStyle>
          <a:p>
            <a:pPr algn="just">
              <a:spcBef>
                <a:spcPts val="5000"/>
              </a:spcBef>
            </a:pPr>
            <a:r>
              <a:rPr lang="en-US" sz="1800" dirty="0" smtClean="0">
                <a:latin typeface="+mj-lt"/>
                <a:cs typeface="Times New Roman" pitchFamily="18" charset="0"/>
              </a:rPr>
              <a:t>I’ll continue </a:t>
            </a:r>
            <a:r>
              <a:rPr lang="en-US" sz="1800" dirty="0">
                <a:latin typeface="+mj-lt"/>
                <a:cs typeface="Times New Roman" pitchFamily="18" charset="0"/>
              </a:rPr>
              <a:t>working on a comparative study of </a:t>
            </a:r>
            <a:r>
              <a:rPr lang="en-AU" sz="1800" dirty="0">
                <a:latin typeface="+mj-lt"/>
                <a:cs typeface="Times New Roman" pitchFamily="18" charset="0"/>
              </a:rPr>
              <a:t>inhaled particle deposition in rat and human nasal </a:t>
            </a:r>
            <a:r>
              <a:rPr lang="en-AU" sz="1800" dirty="0" smtClean="0">
                <a:latin typeface="+mj-lt"/>
                <a:cs typeface="Times New Roman" pitchFamily="18" charset="0"/>
              </a:rPr>
              <a:t>cavities</a:t>
            </a:r>
            <a:r>
              <a:rPr lang="en-AU" sz="1800" dirty="0">
                <a:latin typeface="+mj-lt"/>
                <a:cs typeface="Times New Roman" pitchFamily="18" charset="0"/>
              </a:rPr>
              <a:t>;</a:t>
            </a:r>
            <a:endParaRPr lang="en-AU" sz="1800" dirty="0" smtClean="0">
              <a:latin typeface="+mj-lt"/>
              <a:cs typeface="Times New Roman" pitchFamily="18" charset="0"/>
            </a:endParaRPr>
          </a:p>
          <a:p>
            <a:pPr algn="just">
              <a:spcBef>
                <a:spcPts val="5000"/>
              </a:spcBef>
            </a:pPr>
            <a:r>
              <a:rPr lang="en-AU" sz="1800" dirty="0" smtClean="0">
                <a:latin typeface="+mj-lt"/>
                <a:cs typeface="Times New Roman" pitchFamily="18" charset="0"/>
              </a:rPr>
              <a:t>More computational models will be reconstructed and effects of inhaled particles on human nasal cavities of different individuals will be compared;</a:t>
            </a:r>
            <a:endParaRPr lang="en-US" sz="1800" dirty="0">
              <a:latin typeface="+mj-lt"/>
              <a:cs typeface="Times New Roman" pitchFamily="18" charset="0"/>
            </a:endParaRPr>
          </a:p>
          <a:p>
            <a:pPr algn="just">
              <a:spcBef>
                <a:spcPts val="5000"/>
              </a:spcBef>
            </a:pPr>
            <a:r>
              <a:rPr lang="en-US" sz="1800" dirty="0">
                <a:latin typeface="+mj-lt"/>
                <a:cs typeface="Times New Roman" pitchFamily="18" charset="0"/>
              </a:rPr>
              <a:t>Based on the </a:t>
            </a:r>
            <a:r>
              <a:rPr lang="en-US" sz="1800" dirty="0" smtClean="0">
                <a:latin typeface="+mj-lt"/>
                <a:cs typeface="Times New Roman" pitchFamily="18" charset="0"/>
              </a:rPr>
              <a:t>mapped flat domain, </a:t>
            </a:r>
            <a:r>
              <a:rPr lang="en-US" sz="1800" dirty="0">
                <a:latin typeface="+mj-lt"/>
                <a:cs typeface="Times New Roman" pitchFamily="18" charset="0"/>
              </a:rPr>
              <a:t>the new diffusion domains and high quality thin mesh layers will be created </a:t>
            </a:r>
            <a:r>
              <a:rPr lang="en-US" sz="1800" dirty="0" smtClean="0">
                <a:latin typeface="+mj-lt"/>
                <a:cs typeface="Times New Roman" pitchFamily="18" charset="0"/>
              </a:rPr>
              <a:t>by </a:t>
            </a:r>
            <a:r>
              <a:rPr lang="en-US" sz="1800" dirty="0" err="1" smtClean="0">
                <a:latin typeface="+mj-lt"/>
                <a:cs typeface="Times New Roman" pitchFamily="18" charset="0"/>
              </a:rPr>
              <a:t>Matlab</a:t>
            </a:r>
            <a:r>
              <a:rPr lang="en-US" sz="1800" dirty="0" smtClean="0">
                <a:latin typeface="+mj-lt"/>
                <a:cs typeface="Times New Roman" pitchFamily="18" charset="0"/>
              </a:rPr>
              <a:t>. </a:t>
            </a:r>
            <a:r>
              <a:rPr lang="en-US" sz="1800" dirty="0">
                <a:latin typeface="+mj-lt"/>
                <a:cs typeface="Times New Roman" pitchFamily="18" charset="0"/>
              </a:rPr>
              <a:t>Particle-tissue reaction process will be simulated in the future research.</a:t>
            </a:r>
          </a:p>
          <a:p>
            <a:pPr marL="0" indent="0" algn="just">
              <a:spcBef>
                <a:spcPts val="5000"/>
              </a:spcBef>
              <a:buNone/>
            </a:pPr>
            <a:endParaRPr lang="en-US" sz="1800" dirty="0">
              <a:latin typeface="+mj-lt"/>
              <a:cs typeface="Times New Roman" pitchFamily="18" charset="0"/>
            </a:endParaRPr>
          </a:p>
        </p:txBody>
      </p:sp>
      <p:pic>
        <p:nvPicPr>
          <p:cNvPr id="9218" name="Picture 2" descr="C:\Users\MOMO\Desktop\Confirmation\Figures\NewMe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973" y="4327574"/>
            <a:ext cx="4734539" cy="219777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a:off x="2063733" y="2059830"/>
            <a:ext cx="59995" cy="48263"/>
          </a:xfrm>
          <a:prstGeom prst="line">
            <a:avLst/>
          </a:prstGeom>
          <a:noFill/>
          <a:ln w="1905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Freeform 14"/>
          <p:cNvSpPr/>
          <p:nvPr/>
        </p:nvSpPr>
        <p:spPr bwMode="auto">
          <a:xfrm>
            <a:off x="4787264" y="3751510"/>
            <a:ext cx="2809073" cy="2640153"/>
          </a:xfrm>
          <a:custGeom>
            <a:avLst/>
            <a:gdLst>
              <a:gd name="connsiteX0" fmla="*/ 0 w 4893276"/>
              <a:gd name="connsiteY0" fmla="*/ 0 h 4599025"/>
              <a:gd name="connsiteX1" fmla="*/ 1112108 w 4893276"/>
              <a:gd name="connsiteY1" fmla="*/ 556054 h 4599025"/>
              <a:gd name="connsiteX2" fmla="*/ 1470454 w 4893276"/>
              <a:gd name="connsiteY2" fmla="*/ 1248032 h 4599025"/>
              <a:gd name="connsiteX3" fmla="*/ 1791730 w 4893276"/>
              <a:gd name="connsiteY3" fmla="*/ 1754659 h 4599025"/>
              <a:gd name="connsiteX4" fmla="*/ 2323070 w 4893276"/>
              <a:gd name="connsiteY4" fmla="*/ 2100648 h 4599025"/>
              <a:gd name="connsiteX5" fmla="*/ 3027406 w 4893276"/>
              <a:gd name="connsiteY5" fmla="*/ 2471351 h 4599025"/>
              <a:gd name="connsiteX6" fmla="*/ 3731741 w 4893276"/>
              <a:gd name="connsiteY6" fmla="*/ 2767913 h 4599025"/>
              <a:gd name="connsiteX7" fmla="*/ 3966519 w 4893276"/>
              <a:gd name="connsiteY7" fmla="*/ 3076832 h 4599025"/>
              <a:gd name="connsiteX8" fmla="*/ 4040660 w 4893276"/>
              <a:gd name="connsiteY8" fmla="*/ 3472248 h 4599025"/>
              <a:gd name="connsiteX9" fmla="*/ 4053016 w 4893276"/>
              <a:gd name="connsiteY9" fmla="*/ 3929448 h 4599025"/>
              <a:gd name="connsiteX10" fmla="*/ 3830595 w 4893276"/>
              <a:gd name="connsiteY10" fmla="*/ 4040659 h 4599025"/>
              <a:gd name="connsiteX11" fmla="*/ 3768811 w 4893276"/>
              <a:gd name="connsiteY11" fmla="*/ 3818238 h 4599025"/>
              <a:gd name="connsiteX12" fmla="*/ 3991233 w 4893276"/>
              <a:gd name="connsiteY12" fmla="*/ 3793524 h 4599025"/>
              <a:gd name="connsiteX13" fmla="*/ 4263081 w 4893276"/>
              <a:gd name="connsiteY13" fmla="*/ 4015946 h 4599025"/>
              <a:gd name="connsiteX14" fmla="*/ 4485503 w 4893276"/>
              <a:gd name="connsiteY14" fmla="*/ 4312508 h 4599025"/>
              <a:gd name="connsiteX15" fmla="*/ 4744995 w 4893276"/>
              <a:gd name="connsiteY15" fmla="*/ 4534929 h 4599025"/>
              <a:gd name="connsiteX16" fmla="*/ 4893276 w 4893276"/>
              <a:gd name="connsiteY16" fmla="*/ 4596713 h 459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93276" h="4599025">
                <a:moveTo>
                  <a:pt x="0" y="0"/>
                </a:moveTo>
                <a:cubicBezTo>
                  <a:pt x="433516" y="174024"/>
                  <a:pt x="867032" y="348049"/>
                  <a:pt x="1112108" y="556054"/>
                </a:cubicBezTo>
                <a:cubicBezTo>
                  <a:pt x="1357184" y="764059"/>
                  <a:pt x="1357184" y="1048265"/>
                  <a:pt x="1470454" y="1248032"/>
                </a:cubicBezTo>
                <a:cubicBezTo>
                  <a:pt x="1583724" y="1447799"/>
                  <a:pt x="1649627" y="1612556"/>
                  <a:pt x="1791730" y="1754659"/>
                </a:cubicBezTo>
                <a:cubicBezTo>
                  <a:pt x="1933833" y="1896762"/>
                  <a:pt x="2117124" y="1981199"/>
                  <a:pt x="2323070" y="2100648"/>
                </a:cubicBezTo>
                <a:cubicBezTo>
                  <a:pt x="2529016" y="2220097"/>
                  <a:pt x="2792628" y="2360140"/>
                  <a:pt x="3027406" y="2471351"/>
                </a:cubicBezTo>
                <a:cubicBezTo>
                  <a:pt x="3262184" y="2582562"/>
                  <a:pt x="3575222" y="2667000"/>
                  <a:pt x="3731741" y="2767913"/>
                </a:cubicBezTo>
                <a:cubicBezTo>
                  <a:pt x="3888260" y="2868826"/>
                  <a:pt x="3915033" y="2959443"/>
                  <a:pt x="3966519" y="3076832"/>
                </a:cubicBezTo>
                <a:cubicBezTo>
                  <a:pt x="4018005" y="3194221"/>
                  <a:pt x="4026244" y="3330145"/>
                  <a:pt x="4040660" y="3472248"/>
                </a:cubicBezTo>
                <a:cubicBezTo>
                  <a:pt x="4055076" y="3614351"/>
                  <a:pt x="4088027" y="3834713"/>
                  <a:pt x="4053016" y="3929448"/>
                </a:cubicBezTo>
                <a:cubicBezTo>
                  <a:pt x="4018005" y="4024183"/>
                  <a:pt x="3877962" y="4059194"/>
                  <a:pt x="3830595" y="4040659"/>
                </a:cubicBezTo>
                <a:cubicBezTo>
                  <a:pt x="3783228" y="4022124"/>
                  <a:pt x="3742038" y="3859427"/>
                  <a:pt x="3768811" y="3818238"/>
                </a:cubicBezTo>
                <a:cubicBezTo>
                  <a:pt x="3795584" y="3777049"/>
                  <a:pt x="3908855" y="3760573"/>
                  <a:pt x="3991233" y="3793524"/>
                </a:cubicBezTo>
                <a:cubicBezTo>
                  <a:pt x="4073611" y="3826475"/>
                  <a:pt x="4180703" y="3929449"/>
                  <a:pt x="4263081" y="4015946"/>
                </a:cubicBezTo>
                <a:cubicBezTo>
                  <a:pt x="4345459" y="4102443"/>
                  <a:pt x="4405184" y="4226011"/>
                  <a:pt x="4485503" y="4312508"/>
                </a:cubicBezTo>
                <a:cubicBezTo>
                  <a:pt x="4565822" y="4399005"/>
                  <a:pt x="4677033" y="4487562"/>
                  <a:pt x="4744995" y="4534929"/>
                </a:cubicBezTo>
                <a:cubicBezTo>
                  <a:pt x="4812957" y="4582296"/>
                  <a:pt x="4784125" y="4607010"/>
                  <a:pt x="4893276" y="4596713"/>
                </a:cubicBezTo>
              </a:path>
            </a:pathLst>
          </a:custGeom>
          <a:noFill/>
          <a:ln w="1905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18" name="TextBox 17"/>
          <p:cNvSpPr txBox="1"/>
          <p:nvPr/>
        </p:nvSpPr>
        <p:spPr>
          <a:xfrm>
            <a:off x="4492956" y="4163813"/>
            <a:ext cx="1180131" cy="307777"/>
          </a:xfrm>
          <a:prstGeom prst="rect">
            <a:avLst/>
          </a:prstGeom>
          <a:noFill/>
        </p:spPr>
        <p:txBody>
          <a:bodyPr wrap="none" rtlCol="0">
            <a:spAutoFit/>
          </a:bodyPr>
          <a:lstStyle/>
          <a:p>
            <a:r>
              <a:rPr lang="en-US" sz="1400" dirty="0" smtClean="0">
                <a:solidFill>
                  <a:srgbClr val="00B050"/>
                </a:solidFill>
                <a:latin typeface="+mj-lt"/>
                <a:cs typeface="Times New Roman" pitchFamily="18" charset="0"/>
              </a:rPr>
              <a:t>Particle path</a:t>
            </a:r>
            <a:endParaRPr lang="en-US" sz="1400" dirty="0">
              <a:solidFill>
                <a:srgbClr val="00B050"/>
              </a:solidFill>
              <a:latin typeface="+mj-lt"/>
              <a:cs typeface="Times New Roman" pitchFamily="18" charset="0"/>
            </a:endParaRPr>
          </a:p>
        </p:txBody>
      </p:sp>
      <p:pic>
        <p:nvPicPr>
          <p:cNvPr id="5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6952" r="54726"/>
          <a:stretch/>
        </p:blipFill>
        <p:spPr bwMode="auto">
          <a:xfrm>
            <a:off x="4572000" y="0"/>
            <a:ext cx="2448272" cy="152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5045" t="45119" r="4898" b="50"/>
          <a:stretch/>
        </p:blipFill>
        <p:spPr bwMode="auto">
          <a:xfrm>
            <a:off x="4499992" y="1323975"/>
            <a:ext cx="4536504" cy="264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551" t="-5165" r="8402" b="55523"/>
          <a:stretch/>
        </p:blipFill>
        <p:spPr bwMode="auto">
          <a:xfrm>
            <a:off x="6948264" y="24651"/>
            <a:ext cx="2206933" cy="13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55860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Airflow pattern in the nasal cavity</a:t>
            </a:r>
            <a:endParaRPr lang="en-AU" b="1" dirty="0"/>
          </a:p>
        </p:txBody>
      </p:sp>
      <p:sp>
        <p:nvSpPr>
          <p:cNvPr id="3" name="Date Placeholder 2"/>
          <p:cNvSpPr>
            <a:spLocks noGrp="1"/>
          </p:cNvSpPr>
          <p:nvPr>
            <p:ph type="dt" sz="half" idx="10"/>
          </p:nvPr>
        </p:nvSpPr>
        <p:spPr/>
        <p:txBody>
          <a:bodyPr/>
          <a:lstStyle/>
          <a:p>
            <a:r>
              <a:rPr lang="en-AU" smtClean="0"/>
              <a:t>RMIT University©2008</a:t>
            </a:r>
            <a:endParaRPr lang="en-AU"/>
          </a:p>
        </p:txBody>
      </p:sp>
      <p:sp>
        <p:nvSpPr>
          <p:cNvPr id="4" name="Footer Placeholder 3"/>
          <p:cNvSpPr>
            <a:spLocks noGrp="1"/>
          </p:cNvSpPr>
          <p:nvPr>
            <p:ph type="ftr" sz="quarter" idx="11"/>
          </p:nvPr>
        </p:nvSpPr>
        <p:spPr/>
        <p:txBody>
          <a:bodyPr/>
          <a:lstStyle/>
          <a:p>
            <a:r>
              <a:rPr lang="en-AU" smtClean="0"/>
              <a:t>Science, Engineering &amp; Health</a:t>
            </a:r>
            <a:endParaRPr lang="en-AU"/>
          </a:p>
        </p:txBody>
      </p:sp>
      <p:sp>
        <p:nvSpPr>
          <p:cNvPr id="5" name="Slide Number Placeholder 4"/>
          <p:cNvSpPr>
            <a:spLocks noGrp="1"/>
          </p:cNvSpPr>
          <p:nvPr>
            <p:ph type="sldNum" sz="quarter" idx="12"/>
          </p:nvPr>
        </p:nvSpPr>
        <p:spPr/>
        <p:txBody>
          <a:bodyPr/>
          <a:lstStyle/>
          <a:p>
            <a:fld id="{E03C51F9-9059-4212-B2AE-A910B9C56FDB}" type="slidenum">
              <a:rPr lang="en-AU" smtClean="0"/>
              <a:pPr/>
              <a:t>6</a:t>
            </a:fld>
            <a:endParaRPr lang="en-AU"/>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52737"/>
            <a:ext cx="4046984" cy="257759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429000"/>
            <a:ext cx="3565455" cy="2613774"/>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220" r="38804"/>
          <a:stretch/>
        </p:blipFill>
        <p:spPr>
          <a:xfrm>
            <a:off x="5580112" y="13675"/>
            <a:ext cx="2952328" cy="2905565"/>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8147"/>
          <a:stretch/>
        </p:blipFill>
        <p:spPr>
          <a:xfrm>
            <a:off x="5602200" y="3450019"/>
            <a:ext cx="2930240" cy="2592755"/>
          </a:xfrm>
          <a:prstGeom prst="rect">
            <a:avLst/>
          </a:prstGeom>
        </p:spPr>
      </p:pic>
      <p:sp>
        <p:nvSpPr>
          <p:cNvPr id="13" name="TextBox 12"/>
          <p:cNvSpPr txBox="1"/>
          <p:nvPr/>
        </p:nvSpPr>
        <p:spPr>
          <a:xfrm>
            <a:off x="1423426" y="6114782"/>
            <a:ext cx="1924438" cy="369332"/>
          </a:xfrm>
          <a:prstGeom prst="rect">
            <a:avLst/>
          </a:prstGeom>
          <a:noFill/>
        </p:spPr>
        <p:txBody>
          <a:bodyPr wrap="none" rtlCol="0">
            <a:spAutoFit/>
          </a:bodyPr>
          <a:lstStyle/>
          <a:p>
            <a:r>
              <a:rPr lang="en-US" sz="1800" dirty="0" smtClean="0">
                <a:solidFill>
                  <a:schemeClr val="tx1"/>
                </a:solidFill>
              </a:rPr>
              <a:t>A-A’:</a:t>
            </a:r>
            <a:r>
              <a:rPr lang="en-AU" sz="1800" dirty="0" smtClean="0">
                <a:solidFill>
                  <a:schemeClr val="tx1"/>
                </a:solidFill>
              </a:rPr>
              <a:t> Nasal valve</a:t>
            </a:r>
            <a:endParaRPr lang="en-US" sz="1800" dirty="0" smtClean="0">
              <a:solidFill>
                <a:schemeClr val="tx1"/>
              </a:solidFill>
            </a:endParaRPr>
          </a:p>
        </p:txBody>
      </p:sp>
      <p:sp>
        <p:nvSpPr>
          <p:cNvPr id="14" name="TextBox 13"/>
          <p:cNvSpPr txBox="1"/>
          <p:nvPr/>
        </p:nvSpPr>
        <p:spPr>
          <a:xfrm>
            <a:off x="6507971" y="6114782"/>
            <a:ext cx="1736437" cy="369332"/>
          </a:xfrm>
          <a:prstGeom prst="rect">
            <a:avLst/>
          </a:prstGeom>
          <a:noFill/>
        </p:spPr>
        <p:txBody>
          <a:bodyPr wrap="none" rtlCol="0">
            <a:spAutoFit/>
          </a:bodyPr>
          <a:lstStyle/>
          <a:p>
            <a:r>
              <a:rPr lang="en-US" sz="1800" dirty="0" smtClean="0">
                <a:solidFill>
                  <a:schemeClr val="tx1"/>
                </a:solidFill>
              </a:rPr>
              <a:t>C-C’:</a:t>
            </a:r>
            <a:r>
              <a:rPr lang="en-AU" sz="1800" dirty="0" smtClean="0">
                <a:solidFill>
                  <a:schemeClr val="tx1"/>
                </a:solidFill>
              </a:rPr>
              <a:t> Turbinate</a:t>
            </a:r>
            <a:endParaRPr lang="en-US" sz="1800" dirty="0" smtClean="0">
              <a:solidFill>
                <a:schemeClr val="tx1"/>
              </a:solidFill>
            </a:endParaRPr>
          </a:p>
        </p:txBody>
      </p:sp>
      <p:sp>
        <p:nvSpPr>
          <p:cNvPr id="15" name="TextBox 14"/>
          <p:cNvSpPr txBox="1"/>
          <p:nvPr/>
        </p:nvSpPr>
        <p:spPr>
          <a:xfrm>
            <a:off x="5703976" y="2970885"/>
            <a:ext cx="3044488" cy="369332"/>
          </a:xfrm>
          <a:prstGeom prst="rect">
            <a:avLst/>
          </a:prstGeom>
          <a:noFill/>
        </p:spPr>
        <p:txBody>
          <a:bodyPr wrap="none" rtlCol="0">
            <a:spAutoFit/>
          </a:bodyPr>
          <a:lstStyle/>
          <a:p>
            <a:r>
              <a:rPr lang="en-US" sz="1800" dirty="0" smtClean="0">
                <a:solidFill>
                  <a:schemeClr val="tx1"/>
                </a:solidFill>
              </a:rPr>
              <a:t>B-B’:</a:t>
            </a:r>
            <a:r>
              <a:rPr lang="en-AU" sz="1800" dirty="0" smtClean="0">
                <a:solidFill>
                  <a:schemeClr val="tx1"/>
                </a:solidFill>
              </a:rPr>
              <a:t> Anterior main passage</a:t>
            </a:r>
            <a:endParaRPr lang="en-US" sz="1800" dirty="0" smtClean="0">
              <a:solidFill>
                <a:schemeClr val="tx1"/>
              </a:solidFill>
            </a:endParaRPr>
          </a:p>
        </p:txBody>
      </p:sp>
      <p:cxnSp>
        <p:nvCxnSpPr>
          <p:cNvPr id="16" name="Straight Connector 15"/>
          <p:cNvCxnSpPr/>
          <p:nvPr/>
        </p:nvCxnSpPr>
        <p:spPr bwMode="auto">
          <a:xfrm flipV="1">
            <a:off x="1036340" y="1484784"/>
            <a:ext cx="7268" cy="1133058"/>
          </a:xfrm>
          <a:prstGeom prst="line">
            <a:avLst/>
          </a:prstGeom>
          <a:noFill/>
          <a:ln w="25400" cap="flat" cmpd="sng" algn="ctr">
            <a:solidFill>
              <a:srgbClr val="0070C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a:off x="827584" y="1124744"/>
            <a:ext cx="338554" cy="369332"/>
          </a:xfrm>
          <a:prstGeom prst="rect">
            <a:avLst/>
          </a:prstGeom>
          <a:noFill/>
        </p:spPr>
        <p:txBody>
          <a:bodyPr wrap="none" rtlCol="0">
            <a:spAutoFit/>
          </a:bodyPr>
          <a:lstStyle/>
          <a:p>
            <a:r>
              <a:rPr lang="en-US" sz="1800" smtClean="0">
                <a:solidFill>
                  <a:schemeClr val="tx1"/>
                </a:solidFill>
              </a:rPr>
              <a:t>A</a:t>
            </a:r>
            <a:endParaRPr lang="en-AU" sz="1800">
              <a:solidFill>
                <a:schemeClr val="tx1"/>
              </a:solidFill>
            </a:endParaRPr>
          </a:p>
        </p:txBody>
      </p:sp>
      <p:sp>
        <p:nvSpPr>
          <p:cNvPr id="19" name="TextBox 18"/>
          <p:cNvSpPr txBox="1"/>
          <p:nvPr/>
        </p:nvSpPr>
        <p:spPr>
          <a:xfrm>
            <a:off x="827584" y="2627620"/>
            <a:ext cx="381836" cy="369332"/>
          </a:xfrm>
          <a:prstGeom prst="rect">
            <a:avLst/>
          </a:prstGeom>
          <a:noFill/>
        </p:spPr>
        <p:txBody>
          <a:bodyPr wrap="none" rtlCol="0">
            <a:spAutoFit/>
          </a:bodyPr>
          <a:lstStyle/>
          <a:p>
            <a:r>
              <a:rPr lang="en-US" sz="1800" smtClean="0">
                <a:solidFill>
                  <a:schemeClr val="tx1"/>
                </a:solidFill>
              </a:rPr>
              <a:t>A’</a:t>
            </a:r>
            <a:endParaRPr lang="en-AU" sz="1800">
              <a:solidFill>
                <a:schemeClr val="tx1"/>
              </a:solidFill>
            </a:endParaRPr>
          </a:p>
        </p:txBody>
      </p:sp>
      <p:cxnSp>
        <p:nvCxnSpPr>
          <p:cNvPr id="20" name="Straight Connector 19"/>
          <p:cNvCxnSpPr/>
          <p:nvPr/>
        </p:nvCxnSpPr>
        <p:spPr bwMode="auto">
          <a:xfrm flipV="1">
            <a:off x="1544030" y="1169906"/>
            <a:ext cx="2725" cy="1447936"/>
          </a:xfrm>
          <a:prstGeom prst="line">
            <a:avLst/>
          </a:prstGeom>
          <a:noFill/>
          <a:ln w="25400" cap="flat" cmpd="sng" algn="ctr">
            <a:solidFill>
              <a:srgbClr val="0070C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1353126" y="827420"/>
            <a:ext cx="338554" cy="369332"/>
          </a:xfrm>
          <a:prstGeom prst="rect">
            <a:avLst/>
          </a:prstGeom>
          <a:noFill/>
        </p:spPr>
        <p:txBody>
          <a:bodyPr wrap="none" rtlCol="0">
            <a:spAutoFit/>
          </a:bodyPr>
          <a:lstStyle/>
          <a:p>
            <a:r>
              <a:rPr lang="en-US" sz="1800">
                <a:solidFill>
                  <a:schemeClr val="tx1"/>
                </a:solidFill>
              </a:rPr>
              <a:t>B</a:t>
            </a:r>
            <a:endParaRPr lang="en-AU" sz="1800">
              <a:solidFill>
                <a:schemeClr val="tx1"/>
              </a:solidFill>
            </a:endParaRPr>
          </a:p>
        </p:txBody>
      </p:sp>
      <p:sp>
        <p:nvSpPr>
          <p:cNvPr id="23" name="TextBox 22"/>
          <p:cNvSpPr txBox="1"/>
          <p:nvPr/>
        </p:nvSpPr>
        <p:spPr>
          <a:xfrm>
            <a:off x="1309844" y="2627620"/>
            <a:ext cx="389850" cy="369332"/>
          </a:xfrm>
          <a:prstGeom prst="rect">
            <a:avLst/>
          </a:prstGeom>
          <a:noFill/>
        </p:spPr>
        <p:txBody>
          <a:bodyPr wrap="none" rtlCol="0">
            <a:spAutoFit/>
          </a:bodyPr>
          <a:lstStyle/>
          <a:p>
            <a:r>
              <a:rPr lang="en-US" sz="1800" smtClean="0">
                <a:solidFill>
                  <a:schemeClr val="tx1"/>
                </a:solidFill>
              </a:rPr>
              <a:t>B’</a:t>
            </a:r>
            <a:endParaRPr lang="en-AU" sz="1800">
              <a:solidFill>
                <a:schemeClr val="tx1"/>
              </a:solidFill>
            </a:endParaRPr>
          </a:p>
        </p:txBody>
      </p:sp>
      <p:cxnSp>
        <p:nvCxnSpPr>
          <p:cNvPr id="27" name="Straight Connector 26"/>
          <p:cNvCxnSpPr/>
          <p:nvPr/>
        </p:nvCxnSpPr>
        <p:spPr bwMode="auto">
          <a:xfrm flipV="1">
            <a:off x="2554867" y="1156972"/>
            <a:ext cx="0" cy="1839980"/>
          </a:xfrm>
          <a:prstGeom prst="line">
            <a:avLst/>
          </a:prstGeom>
          <a:noFill/>
          <a:ln w="25400" cap="flat" cmpd="sng" algn="ctr">
            <a:solidFill>
              <a:srgbClr val="0070C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2353224" y="764704"/>
            <a:ext cx="351378" cy="369332"/>
          </a:xfrm>
          <a:prstGeom prst="rect">
            <a:avLst/>
          </a:prstGeom>
          <a:noFill/>
        </p:spPr>
        <p:txBody>
          <a:bodyPr wrap="none" rtlCol="0">
            <a:spAutoFit/>
          </a:bodyPr>
          <a:lstStyle/>
          <a:p>
            <a:r>
              <a:rPr lang="en-US" sz="1800" smtClean="0">
                <a:solidFill>
                  <a:schemeClr val="tx1"/>
                </a:solidFill>
              </a:rPr>
              <a:t>C</a:t>
            </a:r>
            <a:endParaRPr lang="en-AU" sz="1800">
              <a:solidFill>
                <a:schemeClr val="tx1"/>
              </a:solidFill>
            </a:endParaRPr>
          </a:p>
        </p:txBody>
      </p:sp>
      <p:sp>
        <p:nvSpPr>
          <p:cNvPr id="29" name="TextBox 28"/>
          <p:cNvSpPr txBox="1"/>
          <p:nvPr/>
        </p:nvSpPr>
        <p:spPr>
          <a:xfrm>
            <a:off x="2309942" y="2996952"/>
            <a:ext cx="402674" cy="369332"/>
          </a:xfrm>
          <a:prstGeom prst="rect">
            <a:avLst/>
          </a:prstGeom>
          <a:noFill/>
        </p:spPr>
        <p:txBody>
          <a:bodyPr wrap="none" rtlCol="0">
            <a:spAutoFit/>
          </a:bodyPr>
          <a:lstStyle/>
          <a:p>
            <a:r>
              <a:rPr lang="en-US" sz="1800">
                <a:solidFill>
                  <a:schemeClr val="tx1"/>
                </a:solidFill>
              </a:rPr>
              <a:t>C</a:t>
            </a:r>
            <a:r>
              <a:rPr lang="en-US" sz="1800" smtClean="0">
                <a:solidFill>
                  <a:schemeClr val="tx1"/>
                </a:solidFill>
              </a:rPr>
              <a:t>’</a:t>
            </a:r>
            <a:endParaRPr lang="en-AU" sz="1800">
              <a:solidFill>
                <a:schemeClr val="tx1"/>
              </a:solidFill>
            </a:endParaRPr>
          </a:p>
        </p:txBody>
      </p:sp>
      <p:sp>
        <p:nvSpPr>
          <p:cNvPr id="25" name="TextBox 24"/>
          <p:cNvSpPr txBox="1"/>
          <p:nvPr/>
        </p:nvSpPr>
        <p:spPr>
          <a:xfrm>
            <a:off x="72559" y="3356992"/>
            <a:ext cx="3461204" cy="1333698"/>
          </a:xfrm>
          <a:prstGeom prst="rect">
            <a:avLst/>
          </a:prstGeom>
          <a:solidFill>
            <a:srgbClr val="FF0000"/>
          </a:solidFill>
        </p:spPr>
        <p:txBody>
          <a:bodyPr wrap="none" rtlCol="0">
            <a:spAutoFit/>
          </a:bodyPr>
          <a:lstStyle/>
          <a:p>
            <a:pPr>
              <a:spcBef>
                <a:spcPts val="500"/>
              </a:spcBef>
              <a:spcAft>
                <a:spcPts val="500"/>
              </a:spcAft>
            </a:pPr>
            <a:r>
              <a:rPr lang="en-US" sz="1600" dirty="0" smtClean="0">
                <a:solidFill>
                  <a:schemeClr val="tx1"/>
                </a:solidFill>
              </a:rPr>
              <a:t>Research gaps:</a:t>
            </a:r>
          </a:p>
          <a:p>
            <a:pPr marL="285750" indent="-285750">
              <a:spcBef>
                <a:spcPts val="500"/>
              </a:spcBef>
              <a:spcAft>
                <a:spcPts val="500"/>
              </a:spcAft>
              <a:buFont typeface="Arial" panose="020B0604020202020204" pitchFamily="34" charset="0"/>
              <a:buChar char="•"/>
            </a:pPr>
            <a:r>
              <a:rPr lang="en-US" sz="1600" b="1" i="1" dirty="0" smtClean="0">
                <a:solidFill>
                  <a:schemeClr val="tx1"/>
                </a:solidFill>
              </a:rPr>
              <a:t>Artificial </a:t>
            </a:r>
            <a:r>
              <a:rPr lang="en-US" sz="1600" dirty="0" smtClean="0">
                <a:solidFill>
                  <a:schemeClr val="tx1"/>
                </a:solidFill>
              </a:rPr>
              <a:t>nostril geometry</a:t>
            </a:r>
          </a:p>
          <a:p>
            <a:pPr marL="285750" indent="-285750">
              <a:spcBef>
                <a:spcPts val="500"/>
              </a:spcBef>
              <a:spcAft>
                <a:spcPts val="0"/>
              </a:spcAft>
              <a:buFont typeface="Arial" panose="020B0604020202020204" pitchFamily="34" charset="0"/>
              <a:buChar char="•"/>
            </a:pPr>
            <a:r>
              <a:rPr lang="en-US" sz="1600" b="1" i="1" dirty="0" smtClean="0">
                <a:solidFill>
                  <a:schemeClr val="tx1"/>
                </a:solidFill>
              </a:rPr>
              <a:t>Uniform</a:t>
            </a:r>
            <a:r>
              <a:rPr lang="en-US" sz="1600" dirty="0" smtClean="0">
                <a:solidFill>
                  <a:schemeClr val="tx1"/>
                </a:solidFill>
              </a:rPr>
              <a:t> pressure inlet boundary</a:t>
            </a:r>
          </a:p>
          <a:p>
            <a:pPr>
              <a:spcBef>
                <a:spcPts val="0"/>
              </a:spcBef>
              <a:spcAft>
                <a:spcPts val="500"/>
              </a:spcAft>
            </a:pPr>
            <a:r>
              <a:rPr lang="en-US" sz="1600" dirty="0">
                <a:solidFill>
                  <a:schemeClr val="tx1"/>
                </a:solidFill>
              </a:rPr>
              <a:t> </a:t>
            </a:r>
            <a:r>
              <a:rPr lang="en-US" sz="1600" dirty="0" smtClean="0">
                <a:solidFill>
                  <a:schemeClr val="tx1"/>
                </a:solidFill>
              </a:rPr>
              <a:t>    conditions at nostrils</a:t>
            </a:r>
          </a:p>
        </p:txBody>
      </p:sp>
      <p:cxnSp>
        <p:nvCxnSpPr>
          <p:cNvPr id="26" name="Straight Arrow Connector 25"/>
          <p:cNvCxnSpPr/>
          <p:nvPr/>
        </p:nvCxnSpPr>
        <p:spPr>
          <a:xfrm flipH="1" flipV="1">
            <a:off x="654099" y="2504323"/>
            <a:ext cx="219131" cy="861961"/>
          </a:xfrm>
          <a:prstGeom prst="straightConnector1">
            <a:avLst/>
          </a:prstGeom>
          <a:noFill/>
          <a:ln w="63500" cap="flat" cmpd="sng" algn="ctr">
            <a:solidFill>
              <a:srgbClr val="FF0000">
                <a:alpha val="75000"/>
              </a:srgbClr>
            </a:solidFill>
            <a:prstDash val="solid"/>
            <a:tailEnd type="arrow"/>
          </a:ln>
          <a:effectLst/>
        </p:spPr>
      </p:cxnSp>
    </p:spTree>
    <p:extLst>
      <p:ext uri="{BB962C8B-B14F-4D97-AF65-F5344CB8AC3E}">
        <p14:creationId xmlns:p14="http://schemas.microsoft.com/office/powerpoint/2010/main" val="401502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19" grpId="0"/>
      <p:bldP spid="22" grpId="0"/>
      <p:bldP spid="23" grpId="0"/>
      <p:bldP spid="28" grpId="0"/>
      <p:bldP spid="29"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1"/>
          <p:cNvSpPr txBox="1">
            <a:spLocks/>
          </p:cNvSpPr>
          <p:nvPr/>
        </p:nvSpPr>
        <p:spPr>
          <a:xfrm>
            <a:off x="381000" y="1300163"/>
            <a:ext cx="8763000" cy="4865687"/>
          </a:xfrm>
          <a:prstGeom prst="rect">
            <a:avLst/>
          </a:prstGeom>
        </p:spPr>
        <p:txBody>
          <a:bodyPr/>
          <a:lstStyle>
            <a:lvl1pPr marL="180975" indent="-180975" algn="l" rtl="0" fontAlgn="base">
              <a:spcBef>
                <a:spcPct val="50000"/>
              </a:spcBef>
              <a:spcAft>
                <a:spcPct val="0"/>
              </a:spcAft>
              <a:buClr>
                <a:srgbClr val="887E6E"/>
              </a:buClr>
              <a:buChar char="•"/>
              <a:defRPr>
                <a:solidFill>
                  <a:schemeClr val="tx1"/>
                </a:solidFill>
                <a:latin typeface="+mn-lt"/>
                <a:ea typeface="+mn-ea"/>
                <a:cs typeface="+mn-cs"/>
              </a:defRPr>
            </a:lvl1pPr>
            <a:lvl2pPr marL="485775" indent="-161925" algn="l" rtl="0" fontAlgn="base">
              <a:spcBef>
                <a:spcPct val="25000"/>
              </a:spcBef>
              <a:spcAft>
                <a:spcPct val="0"/>
              </a:spcAft>
              <a:buClr>
                <a:srgbClr val="887E6E"/>
              </a:buClr>
              <a:buFont typeface="Arial" charset="0"/>
              <a:buChar char="–"/>
              <a:defRPr>
                <a:solidFill>
                  <a:schemeClr val="tx1"/>
                </a:solidFill>
                <a:latin typeface="+mn-lt"/>
                <a:cs typeface="+mn-cs"/>
              </a:defRPr>
            </a:lvl2pPr>
            <a:lvl3pPr marL="795338" indent="-161925" algn="l" rtl="0" fontAlgn="base">
              <a:spcBef>
                <a:spcPct val="25000"/>
              </a:spcBef>
              <a:spcAft>
                <a:spcPct val="0"/>
              </a:spcAft>
              <a:buClr>
                <a:srgbClr val="887E6E"/>
              </a:buClr>
              <a:buFont typeface="Arial" charset="0"/>
              <a:buChar char="–"/>
              <a:defRPr>
                <a:solidFill>
                  <a:schemeClr val="tx1"/>
                </a:solidFill>
                <a:latin typeface="+mn-lt"/>
                <a:cs typeface="+mn-cs"/>
              </a:defRPr>
            </a:lvl3pPr>
            <a:lvl4pPr marL="1090613" indent="-166688" algn="l" rtl="0" fontAlgn="base">
              <a:spcBef>
                <a:spcPct val="25000"/>
              </a:spcBef>
              <a:spcAft>
                <a:spcPct val="0"/>
              </a:spcAft>
              <a:buClr>
                <a:srgbClr val="887E6E"/>
              </a:buClr>
              <a:buChar char="–"/>
              <a:defRPr>
                <a:solidFill>
                  <a:schemeClr val="tx1"/>
                </a:solidFill>
                <a:latin typeface="+mn-lt"/>
                <a:cs typeface="+mn-cs"/>
              </a:defRPr>
            </a:lvl4pPr>
            <a:lvl5pPr marL="1390650" indent="-171450" algn="l" rtl="0" fontAlgn="base">
              <a:spcBef>
                <a:spcPct val="25000"/>
              </a:spcBef>
              <a:spcAft>
                <a:spcPct val="0"/>
              </a:spcAft>
              <a:buClr>
                <a:srgbClr val="887E6E"/>
              </a:buClr>
              <a:buFont typeface="Arial" charset="0"/>
              <a:buChar char="–"/>
              <a:defRPr>
                <a:solidFill>
                  <a:schemeClr val="tx1"/>
                </a:solidFill>
                <a:latin typeface="+mn-lt"/>
                <a:cs typeface="+mn-cs"/>
              </a:defRPr>
            </a:lvl5pPr>
            <a:lvl6pPr marL="1847850" indent="-171450" algn="l" rtl="0" fontAlgn="base">
              <a:spcBef>
                <a:spcPct val="25000"/>
              </a:spcBef>
              <a:spcAft>
                <a:spcPct val="0"/>
              </a:spcAft>
              <a:buClr>
                <a:srgbClr val="887E6E"/>
              </a:buClr>
              <a:buFont typeface="Arial" charset="0"/>
              <a:buChar char="–"/>
              <a:defRPr>
                <a:solidFill>
                  <a:schemeClr val="tx1"/>
                </a:solidFill>
                <a:latin typeface="+mn-lt"/>
                <a:cs typeface="+mn-cs"/>
              </a:defRPr>
            </a:lvl6pPr>
            <a:lvl7pPr marL="2305050" indent="-171450" algn="l" rtl="0" fontAlgn="base">
              <a:spcBef>
                <a:spcPct val="25000"/>
              </a:spcBef>
              <a:spcAft>
                <a:spcPct val="0"/>
              </a:spcAft>
              <a:buClr>
                <a:srgbClr val="887E6E"/>
              </a:buClr>
              <a:buFont typeface="Arial" charset="0"/>
              <a:buChar char="–"/>
              <a:defRPr>
                <a:solidFill>
                  <a:schemeClr val="tx1"/>
                </a:solidFill>
                <a:latin typeface="+mn-lt"/>
                <a:cs typeface="+mn-cs"/>
              </a:defRPr>
            </a:lvl7pPr>
            <a:lvl8pPr marL="2762250" indent="-171450" algn="l" rtl="0" fontAlgn="base">
              <a:spcBef>
                <a:spcPct val="25000"/>
              </a:spcBef>
              <a:spcAft>
                <a:spcPct val="0"/>
              </a:spcAft>
              <a:buClr>
                <a:srgbClr val="887E6E"/>
              </a:buClr>
              <a:buFont typeface="Arial" charset="0"/>
              <a:buChar char="–"/>
              <a:defRPr>
                <a:solidFill>
                  <a:schemeClr val="tx1"/>
                </a:solidFill>
                <a:latin typeface="+mn-lt"/>
                <a:cs typeface="+mn-cs"/>
              </a:defRPr>
            </a:lvl8pPr>
            <a:lvl9pPr marL="3219450" indent="-171450" algn="l" rtl="0" fontAlgn="base">
              <a:spcBef>
                <a:spcPct val="25000"/>
              </a:spcBef>
              <a:spcAft>
                <a:spcPct val="0"/>
              </a:spcAft>
              <a:buClr>
                <a:srgbClr val="887E6E"/>
              </a:buClr>
              <a:buFont typeface="Arial" charset="0"/>
              <a:buChar char="–"/>
              <a:defRPr>
                <a:solidFill>
                  <a:schemeClr val="tx1"/>
                </a:solidFill>
                <a:latin typeface="+mn-lt"/>
                <a:cs typeface="+mn-cs"/>
              </a:defRPr>
            </a:lvl9pPr>
          </a:lstStyle>
          <a:p>
            <a:r>
              <a:rPr lang="en-US" sz="2400" kern="0" dirty="0" smtClean="0">
                <a:latin typeface="+mj-lt"/>
                <a:cs typeface="Times New Roman" pitchFamily="18" charset="0"/>
              </a:rPr>
              <a:t>Micro-particles:</a:t>
            </a:r>
          </a:p>
          <a:p>
            <a:endParaRPr lang="en-US" sz="2400" kern="0" dirty="0" smtClean="0">
              <a:latin typeface="+mj-lt"/>
              <a:cs typeface="Times New Roman" pitchFamily="18" charset="0"/>
            </a:endParaRPr>
          </a:p>
          <a:p>
            <a:pPr marL="0" indent="0">
              <a:buNone/>
            </a:pPr>
            <a:endParaRPr lang="en-US" sz="2400" kern="0" dirty="0" smtClean="0">
              <a:latin typeface="+mj-lt"/>
              <a:cs typeface="Times New Roman" pitchFamily="18" charset="0"/>
            </a:endParaRPr>
          </a:p>
          <a:p>
            <a:endParaRPr lang="en-US" sz="2400" kern="0" dirty="0">
              <a:latin typeface="+mj-lt"/>
              <a:cs typeface="Times New Roman" pitchFamily="18" charset="0"/>
            </a:endParaRPr>
          </a:p>
          <a:p>
            <a:endParaRPr lang="en-US" sz="2400" kern="0" dirty="0" smtClean="0">
              <a:latin typeface="+mj-lt"/>
              <a:cs typeface="Times New Roman" pitchFamily="18" charset="0"/>
            </a:endParaRPr>
          </a:p>
          <a:p>
            <a:r>
              <a:rPr lang="en-US" sz="2400" kern="0" dirty="0" smtClean="0">
                <a:latin typeface="+mj-lt"/>
                <a:cs typeface="Times New Roman" pitchFamily="18" charset="0"/>
              </a:rPr>
              <a:t>Nano-particles:</a:t>
            </a:r>
          </a:p>
        </p:txBody>
      </p:sp>
      <p:sp>
        <p:nvSpPr>
          <p:cNvPr id="2" name="Title 1"/>
          <p:cNvSpPr>
            <a:spLocks noGrp="1"/>
          </p:cNvSpPr>
          <p:nvPr>
            <p:ph type="title"/>
          </p:nvPr>
        </p:nvSpPr>
        <p:spPr/>
        <p:txBody>
          <a:bodyPr/>
          <a:lstStyle/>
          <a:p>
            <a:r>
              <a:rPr lang="en-US" b="1" smtClean="0">
                <a:cs typeface="Times New Roman" pitchFamily="18" charset="0"/>
              </a:rPr>
              <a:t>Forces acting on a particle</a:t>
            </a:r>
            <a:endParaRPr lang="en-US" b="1">
              <a:cs typeface="Times New Roman" pitchFamily="18" charset="0"/>
            </a:endParaRPr>
          </a:p>
        </p:txBody>
      </p:sp>
      <p:sp>
        <p:nvSpPr>
          <p:cNvPr id="3" name="Date Placeholder 2"/>
          <p:cNvSpPr>
            <a:spLocks noGrp="1"/>
          </p:cNvSpPr>
          <p:nvPr>
            <p:ph type="dt" sz="half" idx="10"/>
          </p:nvPr>
        </p:nvSpPr>
        <p:spPr/>
        <p:txBody>
          <a:bodyPr/>
          <a:lstStyle/>
          <a:p>
            <a:r>
              <a:rPr lang="en-AU" smtClean="0">
                <a:latin typeface="+mj-lt"/>
              </a:rPr>
              <a:t>RMIT University©2008</a:t>
            </a:r>
            <a:endParaRPr lang="en-AU">
              <a:latin typeface="+mj-lt"/>
            </a:endParaRPr>
          </a:p>
        </p:txBody>
      </p:sp>
      <p:sp>
        <p:nvSpPr>
          <p:cNvPr id="4" name="Footer Placeholder 3"/>
          <p:cNvSpPr>
            <a:spLocks noGrp="1"/>
          </p:cNvSpPr>
          <p:nvPr>
            <p:ph type="ftr" sz="quarter" idx="11"/>
          </p:nvPr>
        </p:nvSpPr>
        <p:spPr/>
        <p:txBody>
          <a:bodyPr/>
          <a:lstStyle/>
          <a:p>
            <a:r>
              <a:rPr lang="en-AU" smtClean="0">
                <a:latin typeface="+mj-lt"/>
              </a:rPr>
              <a:t>Science, Engineering &amp; Health</a:t>
            </a:r>
            <a:endParaRPr lang="en-AU">
              <a:latin typeface="+mj-lt"/>
            </a:endParaRPr>
          </a:p>
        </p:txBody>
      </p:sp>
      <p:sp>
        <p:nvSpPr>
          <p:cNvPr id="5" name="Slide Number Placeholder 4"/>
          <p:cNvSpPr>
            <a:spLocks noGrp="1"/>
          </p:cNvSpPr>
          <p:nvPr>
            <p:ph type="sldNum" sz="quarter" idx="12"/>
          </p:nvPr>
        </p:nvSpPr>
        <p:spPr/>
        <p:txBody>
          <a:bodyPr/>
          <a:lstStyle/>
          <a:p>
            <a:fld id="{C80BA906-40E4-41EF-B460-4DDD23C4D0BB}" type="slidenum">
              <a:rPr lang="en-AU" smtClean="0">
                <a:latin typeface="+mj-lt"/>
              </a:rPr>
              <a:pPr/>
              <a:t>7</a:t>
            </a:fld>
            <a:endParaRPr lang="en-AU">
              <a:latin typeface="+mj-l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412204531"/>
              </p:ext>
            </p:extLst>
          </p:nvPr>
        </p:nvGraphicFramePr>
        <p:xfrm>
          <a:off x="4876426" y="764704"/>
          <a:ext cx="3944046" cy="1471721"/>
        </p:xfrm>
        <a:graphic>
          <a:graphicData uri="http://schemas.openxmlformats.org/presentationml/2006/ole">
            <mc:AlternateContent xmlns:mc="http://schemas.openxmlformats.org/markup-compatibility/2006">
              <mc:Choice xmlns:v="urn:schemas-microsoft-com:vml" Requires="v">
                <p:oleObj spid="_x0000_s1626" name="Equation" r:id="rId3" imgW="1193760" imgH="444240" progId="Equation.DSMT4">
                  <p:embed/>
                </p:oleObj>
              </mc:Choice>
              <mc:Fallback>
                <p:oleObj name="Equation" r:id="rId3" imgW="1193760" imgH="444240" progId="Equation.DSMT4">
                  <p:embed/>
                  <p:pic>
                    <p:nvPicPr>
                      <p:cNvPr id="0" name=""/>
                      <p:cNvPicPr/>
                      <p:nvPr/>
                    </p:nvPicPr>
                    <p:blipFill>
                      <a:blip r:embed="rId4"/>
                      <a:stretch>
                        <a:fillRect/>
                      </a:stretch>
                    </p:blipFill>
                    <p:spPr>
                      <a:xfrm>
                        <a:off x="4876426" y="764704"/>
                        <a:ext cx="3944046" cy="1471721"/>
                      </a:xfrm>
                      <a:prstGeom prst="rect">
                        <a:avLst/>
                      </a:prstGeom>
                    </p:spPr>
                  </p:pic>
                </p:oleObj>
              </mc:Fallback>
            </mc:AlternateContent>
          </a:graphicData>
        </a:graphic>
      </p:graphicFrame>
      <p:sp>
        <p:nvSpPr>
          <p:cNvPr id="7" name="TextBox 6"/>
          <p:cNvSpPr txBox="1"/>
          <p:nvPr/>
        </p:nvSpPr>
        <p:spPr>
          <a:xfrm>
            <a:off x="5529540" y="2226350"/>
            <a:ext cx="1210588" cy="338554"/>
          </a:xfrm>
          <a:prstGeom prst="rect">
            <a:avLst/>
          </a:prstGeom>
          <a:noFill/>
          <a:ln>
            <a:solidFill>
              <a:schemeClr val="accent2"/>
            </a:solidFill>
          </a:ln>
        </p:spPr>
        <p:txBody>
          <a:bodyPr wrap="none" rtlCol="0">
            <a:spAutoFit/>
          </a:bodyPr>
          <a:lstStyle/>
          <a:p>
            <a:pPr algn="ctr"/>
            <a:r>
              <a:rPr lang="en-US" sz="1600" b="1" smtClean="0">
                <a:solidFill>
                  <a:srgbClr val="FF0000"/>
                </a:solidFill>
                <a:latin typeface="+mj-lt"/>
                <a:cs typeface="Times New Roman" pitchFamily="18" charset="0"/>
              </a:rPr>
              <a:t>Drag force</a:t>
            </a:r>
            <a:endParaRPr lang="en-US" sz="1600" b="1">
              <a:solidFill>
                <a:srgbClr val="FF0000"/>
              </a:solidFill>
              <a:latin typeface="+mj-lt"/>
              <a:cs typeface="Times New Roman" pitchFamily="18" charset="0"/>
            </a:endParaRPr>
          </a:p>
        </p:txBody>
      </p:sp>
      <p:sp>
        <p:nvSpPr>
          <p:cNvPr id="14" name="TextBox 13"/>
          <p:cNvSpPr txBox="1"/>
          <p:nvPr/>
        </p:nvSpPr>
        <p:spPr>
          <a:xfrm>
            <a:off x="7106199" y="2226350"/>
            <a:ext cx="1861408" cy="338554"/>
          </a:xfrm>
          <a:prstGeom prst="rect">
            <a:avLst/>
          </a:prstGeom>
          <a:noFill/>
          <a:ln>
            <a:solidFill>
              <a:schemeClr val="accent2"/>
            </a:solidFill>
          </a:ln>
        </p:spPr>
        <p:txBody>
          <a:bodyPr wrap="none" rtlCol="0">
            <a:spAutoFit/>
          </a:bodyPr>
          <a:lstStyle/>
          <a:p>
            <a:pPr algn="ctr"/>
            <a:r>
              <a:rPr lang="en-US" sz="1600" b="1" smtClean="0">
                <a:solidFill>
                  <a:srgbClr val="FF0000"/>
                </a:solidFill>
                <a:latin typeface="+mj-lt"/>
                <a:cs typeface="Times New Roman" pitchFamily="18" charset="0"/>
              </a:rPr>
              <a:t>Additional forces</a:t>
            </a:r>
            <a:endParaRPr lang="en-US" sz="1600" b="1">
              <a:solidFill>
                <a:srgbClr val="FF0000"/>
              </a:solidFill>
              <a:latin typeface="+mj-lt"/>
              <a:cs typeface="Times New Roman" pitchFamily="18" charset="0"/>
            </a:endParaRPr>
          </a:p>
        </p:txBody>
      </p:sp>
      <p:cxnSp>
        <p:nvCxnSpPr>
          <p:cNvPr id="15" name="Straight Arrow Connector 14"/>
          <p:cNvCxnSpPr/>
          <p:nvPr/>
        </p:nvCxnSpPr>
        <p:spPr>
          <a:xfrm flipV="1">
            <a:off x="8385377" y="1782690"/>
            <a:ext cx="163632" cy="350166"/>
          </a:xfrm>
          <a:prstGeom prst="straightConnector1">
            <a:avLst/>
          </a:prstGeom>
          <a:noFill/>
          <a:ln w="25400" cap="flat" cmpd="sng" algn="ctr">
            <a:solidFill>
              <a:srgbClr val="FF0000">
                <a:alpha val="75000"/>
              </a:srgbClr>
            </a:solidFill>
            <a:prstDash val="solid"/>
            <a:tailEnd type="arrow"/>
          </a:ln>
          <a:effectLst/>
        </p:spPr>
      </p:cxnSp>
      <p:graphicFrame>
        <p:nvGraphicFramePr>
          <p:cNvPr id="19" name="Object 18"/>
          <p:cNvGraphicFramePr>
            <a:graphicFrameLocks noChangeAspect="1"/>
          </p:cNvGraphicFramePr>
          <p:nvPr>
            <p:extLst>
              <p:ext uri="{D42A27DB-BD31-4B8C-83A1-F6EECF244321}">
                <p14:modId xmlns:p14="http://schemas.microsoft.com/office/powerpoint/2010/main" val="2311339024"/>
              </p:ext>
            </p:extLst>
          </p:nvPr>
        </p:nvGraphicFramePr>
        <p:xfrm>
          <a:off x="608013" y="2136775"/>
          <a:ext cx="3224212" cy="1363663"/>
        </p:xfrm>
        <a:graphic>
          <a:graphicData uri="http://schemas.openxmlformats.org/presentationml/2006/ole">
            <mc:AlternateContent xmlns:mc="http://schemas.openxmlformats.org/markup-compatibility/2006">
              <mc:Choice xmlns:v="urn:schemas-microsoft-com:vml" Requires="v">
                <p:oleObj spid="_x0000_s1627" name="Equation" r:id="rId5" imgW="1714320" imgH="723600" progId="Equation.DSMT4">
                  <p:embed/>
                </p:oleObj>
              </mc:Choice>
              <mc:Fallback>
                <p:oleObj name="Equation" r:id="rId5" imgW="1714320" imgH="723600" progId="Equation.DSMT4">
                  <p:embed/>
                  <p:pic>
                    <p:nvPicPr>
                      <p:cNvPr id="0" name=""/>
                      <p:cNvPicPr/>
                      <p:nvPr/>
                    </p:nvPicPr>
                    <p:blipFill>
                      <a:blip r:embed="rId6"/>
                      <a:stretch>
                        <a:fillRect/>
                      </a:stretch>
                    </p:blipFill>
                    <p:spPr>
                      <a:xfrm>
                        <a:off x="608013" y="2136775"/>
                        <a:ext cx="3224212" cy="1363663"/>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121353668"/>
              </p:ext>
            </p:extLst>
          </p:nvPr>
        </p:nvGraphicFramePr>
        <p:xfrm>
          <a:off x="601663" y="4702175"/>
          <a:ext cx="3249612" cy="1263650"/>
        </p:xfrm>
        <a:graphic>
          <a:graphicData uri="http://schemas.openxmlformats.org/presentationml/2006/ole">
            <mc:AlternateContent xmlns:mc="http://schemas.openxmlformats.org/markup-compatibility/2006">
              <mc:Choice xmlns:v="urn:schemas-microsoft-com:vml" Requires="v">
                <p:oleObj spid="_x0000_s1628" name="Equation" r:id="rId7" imgW="1866600" imgH="723600" progId="Equation.DSMT4">
                  <p:embed/>
                </p:oleObj>
              </mc:Choice>
              <mc:Fallback>
                <p:oleObj name="Equation" r:id="rId7" imgW="1866600" imgH="723600" progId="Equation.DSMT4">
                  <p:embed/>
                  <p:pic>
                    <p:nvPicPr>
                      <p:cNvPr id="0" name=""/>
                      <p:cNvPicPr>
                        <a:picLocks noChangeAspect="1" noChangeArrowheads="1"/>
                      </p:cNvPicPr>
                      <p:nvPr/>
                    </p:nvPicPr>
                    <p:blipFill>
                      <a:blip r:embed="rId8"/>
                      <a:srcRect/>
                      <a:stretch>
                        <a:fillRect/>
                      </a:stretch>
                    </p:blipFill>
                    <p:spPr bwMode="auto">
                      <a:xfrm>
                        <a:off x="601663" y="4702175"/>
                        <a:ext cx="3249612" cy="1263650"/>
                      </a:xfrm>
                      <a:prstGeom prst="rect">
                        <a:avLst/>
                      </a:prstGeom>
                      <a:noFill/>
                      <a:ln>
                        <a:noFill/>
                      </a:ln>
                    </p:spPr>
                  </p:pic>
                </p:oleObj>
              </mc:Fallback>
            </mc:AlternateContent>
          </a:graphicData>
        </a:graphic>
      </p:graphicFrame>
      <p:sp>
        <p:nvSpPr>
          <p:cNvPr id="21" name="TextBox 20"/>
          <p:cNvSpPr txBox="1"/>
          <p:nvPr/>
        </p:nvSpPr>
        <p:spPr>
          <a:xfrm>
            <a:off x="4572000" y="3683927"/>
            <a:ext cx="4499992" cy="2646878"/>
          </a:xfrm>
          <a:prstGeom prst="rect">
            <a:avLst/>
          </a:prstGeom>
          <a:noFill/>
          <a:ln>
            <a:solidFill>
              <a:schemeClr val="tx1"/>
            </a:solidFill>
          </a:ln>
        </p:spPr>
        <p:txBody>
          <a:bodyPr wrap="square" rtlCol="0">
            <a:spAutoFit/>
          </a:bodyPr>
          <a:lstStyle/>
          <a:p>
            <a:r>
              <a:rPr lang="el-GR" sz="2000">
                <a:solidFill>
                  <a:schemeClr val="tx1"/>
                </a:solidFill>
                <a:latin typeface="+mj-lt"/>
                <a:cs typeface="Times New Roman"/>
              </a:rPr>
              <a:t>μ</a:t>
            </a:r>
            <a:r>
              <a:rPr lang="en-US" sz="2000" baseline="-25000" smtClean="0">
                <a:solidFill>
                  <a:schemeClr val="tx1"/>
                </a:solidFill>
                <a:latin typeface="+mj-lt"/>
                <a:cs typeface="Times New Roman"/>
              </a:rPr>
              <a:t>g</a:t>
            </a:r>
            <a:r>
              <a:rPr lang="en-US" sz="2000" smtClean="0">
                <a:solidFill>
                  <a:schemeClr val="tx1"/>
                </a:solidFill>
                <a:latin typeface="+mj-lt"/>
                <a:cs typeface="Times New Roman"/>
              </a:rPr>
              <a:t>:	Fluid viscosity</a:t>
            </a:r>
          </a:p>
          <a:p>
            <a:r>
              <a:rPr lang="en-US" sz="2000" err="1" smtClean="0">
                <a:solidFill>
                  <a:schemeClr val="tx1"/>
                </a:solidFill>
                <a:latin typeface="+mj-lt"/>
                <a:cs typeface="Times New Roman"/>
              </a:rPr>
              <a:t>d</a:t>
            </a:r>
            <a:r>
              <a:rPr lang="en-US" sz="2000" baseline="-25000" err="1" smtClean="0">
                <a:solidFill>
                  <a:schemeClr val="tx1"/>
                </a:solidFill>
                <a:latin typeface="+mj-lt"/>
                <a:cs typeface="Times New Roman"/>
              </a:rPr>
              <a:t>p</a:t>
            </a:r>
            <a:r>
              <a:rPr lang="en-US" sz="2000" smtClean="0">
                <a:solidFill>
                  <a:schemeClr val="tx1"/>
                </a:solidFill>
                <a:latin typeface="+mj-lt"/>
                <a:cs typeface="Times New Roman"/>
              </a:rPr>
              <a:t>:	Particle size</a:t>
            </a:r>
            <a:endParaRPr lang="en-US" sz="2000" smtClean="0">
              <a:solidFill>
                <a:schemeClr val="tx1"/>
              </a:solidFill>
              <a:latin typeface="+mj-lt"/>
              <a:cs typeface="Times New Roman" pitchFamily="18" charset="0"/>
            </a:endParaRPr>
          </a:p>
          <a:p>
            <a:r>
              <a:rPr lang="en-US" sz="2000" smtClean="0">
                <a:solidFill>
                  <a:schemeClr val="tx1"/>
                </a:solidFill>
                <a:latin typeface="+mj-lt"/>
                <a:cs typeface="Times New Roman" pitchFamily="18" charset="0"/>
              </a:rPr>
              <a:t>C</a:t>
            </a:r>
            <a:r>
              <a:rPr lang="en-US" sz="2000" baseline="-25000" smtClean="0">
                <a:solidFill>
                  <a:schemeClr val="tx1"/>
                </a:solidFill>
                <a:latin typeface="+mj-lt"/>
                <a:cs typeface="Times New Roman" pitchFamily="18" charset="0"/>
              </a:rPr>
              <a:t>D</a:t>
            </a:r>
            <a:r>
              <a:rPr lang="en-US" sz="2000" smtClean="0">
                <a:solidFill>
                  <a:schemeClr val="tx1"/>
                </a:solidFill>
                <a:latin typeface="+mj-lt"/>
                <a:cs typeface="Times New Roman" pitchFamily="18" charset="0"/>
              </a:rPr>
              <a:t>:	Drag coefficient</a:t>
            </a:r>
          </a:p>
          <a:p>
            <a:r>
              <a:rPr lang="en-US" sz="2000" smtClean="0">
                <a:solidFill>
                  <a:schemeClr val="tx1"/>
                </a:solidFill>
                <a:latin typeface="+mj-lt"/>
                <a:cs typeface="Times New Roman" pitchFamily="18" charset="0"/>
              </a:rPr>
              <a:t>Re</a:t>
            </a:r>
            <a:r>
              <a:rPr lang="en-US" sz="2000" baseline="-25000" smtClean="0">
                <a:solidFill>
                  <a:schemeClr val="tx1"/>
                </a:solidFill>
                <a:latin typeface="+mj-lt"/>
                <a:cs typeface="Times New Roman" pitchFamily="18" charset="0"/>
              </a:rPr>
              <a:t>p</a:t>
            </a:r>
            <a:r>
              <a:rPr lang="en-US" sz="2000" smtClean="0">
                <a:solidFill>
                  <a:schemeClr val="tx1"/>
                </a:solidFill>
                <a:latin typeface="+mj-lt"/>
                <a:cs typeface="Times New Roman" pitchFamily="18" charset="0"/>
              </a:rPr>
              <a:t>:	Reynold’s number</a:t>
            </a:r>
          </a:p>
          <a:p>
            <a:r>
              <a:rPr lang="en-US" sz="2000" smtClean="0">
                <a:solidFill>
                  <a:schemeClr val="tx1"/>
                </a:solidFill>
                <a:latin typeface="+mj-lt"/>
                <a:cs typeface="Times New Roman" pitchFamily="18" charset="0"/>
              </a:rPr>
              <a:t>C</a:t>
            </a:r>
            <a:r>
              <a:rPr lang="en-US" sz="2000" baseline="-25000" smtClean="0">
                <a:solidFill>
                  <a:schemeClr val="tx1"/>
                </a:solidFill>
                <a:latin typeface="+mj-lt"/>
                <a:cs typeface="Times New Roman" pitchFamily="18" charset="0"/>
              </a:rPr>
              <a:t>c</a:t>
            </a:r>
            <a:r>
              <a:rPr lang="en-US" sz="2000" smtClean="0">
                <a:solidFill>
                  <a:schemeClr val="tx1"/>
                </a:solidFill>
                <a:latin typeface="+mj-lt"/>
                <a:cs typeface="Times New Roman" pitchFamily="18" charset="0"/>
              </a:rPr>
              <a:t>:	Cunningham correlation </a:t>
            </a:r>
            <a:r>
              <a:rPr lang="en-US" sz="2000">
                <a:solidFill>
                  <a:schemeClr val="tx1"/>
                </a:solidFill>
                <a:latin typeface="+mj-lt"/>
                <a:cs typeface="Times New Roman" pitchFamily="18" charset="0"/>
              </a:rPr>
              <a:t>f</a:t>
            </a:r>
            <a:r>
              <a:rPr lang="en-US" sz="2000" smtClean="0">
                <a:solidFill>
                  <a:schemeClr val="tx1"/>
                </a:solidFill>
                <a:latin typeface="+mj-lt"/>
                <a:cs typeface="Times New Roman" pitchFamily="18" charset="0"/>
              </a:rPr>
              <a:t>actor</a:t>
            </a:r>
          </a:p>
          <a:p>
            <a:endParaRPr lang="en-US" sz="2200">
              <a:solidFill>
                <a:schemeClr val="tx1"/>
              </a:solidFill>
              <a:latin typeface="+mj-lt"/>
              <a:cs typeface="Times New Roman" pitchFamily="18" charset="0"/>
            </a:endParaRPr>
          </a:p>
          <a:p>
            <a:endParaRPr lang="en-US" sz="2200" smtClean="0">
              <a:solidFill>
                <a:schemeClr val="tx1"/>
              </a:solidFill>
              <a:latin typeface="+mj-lt"/>
              <a:cs typeface="Times New Roman" pitchFamily="18" charset="0"/>
            </a:endParaRPr>
          </a:p>
          <a:p>
            <a:endParaRPr lang="en-US" sz="2200">
              <a:solidFill>
                <a:schemeClr val="tx1"/>
              </a:solidFill>
              <a:latin typeface="+mj-lt"/>
              <a:cs typeface="Times New Roman" pitchFamily="18" charset="0"/>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313639223"/>
              </p:ext>
            </p:extLst>
          </p:nvPr>
        </p:nvGraphicFramePr>
        <p:xfrm>
          <a:off x="4644008" y="5439943"/>
          <a:ext cx="3433180" cy="869377"/>
        </p:xfrm>
        <a:graphic>
          <a:graphicData uri="http://schemas.openxmlformats.org/presentationml/2006/ole">
            <mc:AlternateContent xmlns:mc="http://schemas.openxmlformats.org/markup-compatibility/2006">
              <mc:Choice xmlns:v="urn:schemas-microsoft-com:vml" Requires="v">
                <p:oleObj spid="_x0000_s1629" name="Equation" r:id="rId9" imgW="1854000" imgH="469800" progId="Equation.DSMT4">
                  <p:embed/>
                </p:oleObj>
              </mc:Choice>
              <mc:Fallback>
                <p:oleObj name="Equation" r:id="rId9" imgW="1854000" imgH="469800" progId="Equation.DSMT4">
                  <p:embed/>
                  <p:pic>
                    <p:nvPicPr>
                      <p:cNvPr id="0" name=""/>
                      <p:cNvPicPr/>
                      <p:nvPr/>
                    </p:nvPicPr>
                    <p:blipFill>
                      <a:blip r:embed="rId10"/>
                      <a:stretch>
                        <a:fillRect/>
                      </a:stretch>
                    </p:blipFill>
                    <p:spPr>
                      <a:xfrm>
                        <a:off x="4644008" y="5439943"/>
                        <a:ext cx="3433180" cy="869377"/>
                      </a:xfrm>
                      <a:prstGeom prst="rect">
                        <a:avLst/>
                      </a:prstGeom>
                    </p:spPr>
                  </p:pic>
                </p:oleObj>
              </mc:Fallback>
            </mc:AlternateContent>
          </a:graphicData>
        </a:graphic>
      </p:graphicFrame>
      <p:cxnSp>
        <p:nvCxnSpPr>
          <p:cNvPr id="23" name="Straight Arrow Connector 22"/>
          <p:cNvCxnSpPr/>
          <p:nvPr/>
        </p:nvCxnSpPr>
        <p:spPr>
          <a:xfrm flipV="1">
            <a:off x="6125189" y="1782690"/>
            <a:ext cx="193803" cy="472378"/>
          </a:xfrm>
          <a:prstGeom prst="straightConnector1">
            <a:avLst/>
          </a:prstGeom>
          <a:noFill/>
          <a:ln w="25400" cap="flat" cmpd="sng" algn="ctr">
            <a:solidFill>
              <a:srgbClr val="FF0000">
                <a:alpha val="75000"/>
              </a:srgbClr>
            </a:solidFill>
            <a:prstDash val="solid"/>
            <a:tailEnd type="arrow"/>
          </a:ln>
          <a:effectLst/>
        </p:spPr>
      </p:cxnSp>
      <p:sp>
        <p:nvSpPr>
          <p:cNvPr id="8" name="Oval 7"/>
          <p:cNvSpPr/>
          <p:nvPr/>
        </p:nvSpPr>
        <p:spPr bwMode="auto">
          <a:xfrm>
            <a:off x="1691680" y="5085184"/>
            <a:ext cx="432048" cy="432048"/>
          </a:xfrm>
          <a:prstGeom prst="ellipse">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pic>
        <p:nvPicPr>
          <p:cNvPr id="2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67981" y="2709434"/>
            <a:ext cx="1292251" cy="647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48264" y="130535"/>
            <a:ext cx="602185"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7357327" y="63344"/>
            <a:ext cx="1287532" cy="369332"/>
          </a:xfrm>
          <a:prstGeom prst="rect">
            <a:avLst/>
          </a:prstGeom>
          <a:noFill/>
          <a:ln>
            <a:solidFill>
              <a:schemeClr val="accent2"/>
            </a:solidFill>
          </a:ln>
        </p:spPr>
        <p:txBody>
          <a:bodyPr wrap="none" rtlCol="0">
            <a:spAutoFit/>
          </a:bodyPr>
          <a:lstStyle/>
          <a:p>
            <a:pPr algn="ctr"/>
            <a:r>
              <a:rPr lang="en-US" sz="1800" b="1" err="1" smtClean="0">
                <a:solidFill>
                  <a:srgbClr val="FF0000"/>
                </a:solidFill>
                <a:latin typeface="+mj-lt"/>
                <a:cs typeface="Times New Roman" pitchFamily="18" charset="0"/>
              </a:rPr>
              <a:t>Bouyancy</a:t>
            </a:r>
            <a:endParaRPr lang="en-US" sz="1800" b="1">
              <a:solidFill>
                <a:srgbClr val="FF0000"/>
              </a:solidFill>
              <a:latin typeface="+mj-lt"/>
              <a:cs typeface="Times New Roman" pitchFamily="18" charset="0"/>
            </a:endParaRPr>
          </a:p>
        </p:txBody>
      </p:sp>
      <p:sp>
        <p:nvSpPr>
          <p:cNvPr id="28" name="TextBox 27"/>
          <p:cNvSpPr txBox="1"/>
          <p:nvPr/>
        </p:nvSpPr>
        <p:spPr>
          <a:xfrm>
            <a:off x="7410386" y="868824"/>
            <a:ext cx="979756" cy="369332"/>
          </a:xfrm>
          <a:prstGeom prst="rect">
            <a:avLst/>
          </a:prstGeom>
          <a:noFill/>
          <a:ln>
            <a:solidFill>
              <a:schemeClr val="accent2"/>
            </a:solidFill>
          </a:ln>
        </p:spPr>
        <p:txBody>
          <a:bodyPr wrap="none" rtlCol="0">
            <a:spAutoFit/>
          </a:bodyPr>
          <a:lstStyle/>
          <a:p>
            <a:pPr algn="ctr"/>
            <a:r>
              <a:rPr lang="en-US" sz="1800" b="1" smtClean="0">
                <a:solidFill>
                  <a:srgbClr val="FF0000"/>
                </a:solidFill>
                <a:latin typeface="+mj-lt"/>
                <a:cs typeface="Times New Roman" pitchFamily="18" charset="0"/>
              </a:rPr>
              <a:t>Gravity</a:t>
            </a:r>
            <a:endParaRPr lang="en-US" sz="1800" b="1">
              <a:solidFill>
                <a:srgbClr val="FF0000"/>
              </a:solidFill>
              <a:latin typeface="+mj-lt"/>
              <a:cs typeface="Times New Roman" pitchFamily="18" charset="0"/>
            </a:endParaRPr>
          </a:p>
        </p:txBody>
      </p:sp>
      <p:sp>
        <p:nvSpPr>
          <p:cNvPr id="29" name="TextBox 28"/>
          <p:cNvSpPr txBox="1"/>
          <p:nvPr/>
        </p:nvSpPr>
        <p:spPr>
          <a:xfrm>
            <a:off x="7092280" y="2636912"/>
            <a:ext cx="1944216" cy="1015663"/>
          </a:xfrm>
          <a:prstGeom prst="rect">
            <a:avLst/>
          </a:prstGeom>
          <a:noFill/>
          <a:ln>
            <a:solidFill>
              <a:schemeClr val="tx1"/>
            </a:solidFill>
          </a:ln>
        </p:spPr>
        <p:txBody>
          <a:bodyPr wrap="square" rtlCol="0">
            <a:spAutoFit/>
          </a:bodyPr>
          <a:lstStyle/>
          <a:p>
            <a:r>
              <a:rPr lang="en-US" sz="1200" i="1">
                <a:solidFill>
                  <a:schemeClr val="tx1"/>
                </a:solidFill>
              </a:rPr>
              <a:t>Virtual </a:t>
            </a:r>
            <a:r>
              <a:rPr lang="en-US" sz="1200" i="1" smtClean="0">
                <a:solidFill>
                  <a:schemeClr val="tx1"/>
                </a:solidFill>
              </a:rPr>
              <a:t>force, body </a:t>
            </a:r>
            <a:r>
              <a:rPr lang="en-US" sz="1200" i="1">
                <a:solidFill>
                  <a:schemeClr val="tx1"/>
                </a:solidFill>
              </a:rPr>
              <a:t>force, </a:t>
            </a:r>
            <a:endParaRPr lang="en-US" sz="1200" i="1" smtClean="0">
              <a:solidFill>
                <a:schemeClr val="tx1"/>
              </a:solidFill>
            </a:endParaRPr>
          </a:p>
          <a:p>
            <a:r>
              <a:rPr lang="en-US" sz="1200" i="1" err="1" smtClean="0">
                <a:solidFill>
                  <a:schemeClr val="tx1"/>
                </a:solidFill>
              </a:rPr>
              <a:t>Saffman</a:t>
            </a:r>
            <a:r>
              <a:rPr lang="en-US" sz="1200" i="1" smtClean="0">
                <a:solidFill>
                  <a:schemeClr val="tx1"/>
                </a:solidFill>
              </a:rPr>
              <a:t> </a:t>
            </a:r>
            <a:r>
              <a:rPr lang="en-US" sz="1200" i="1">
                <a:solidFill>
                  <a:schemeClr val="tx1"/>
                </a:solidFill>
              </a:rPr>
              <a:t>lift </a:t>
            </a:r>
            <a:r>
              <a:rPr lang="en-US" sz="1200" i="1" smtClean="0">
                <a:solidFill>
                  <a:schemeClr val="tx1"/>
                </a:solidFill>
              </a:rPr>
              <a:t>force,</a:t>
            </a:r>
            <a:endParaRPr lang="en-US" sz="1200" i="1">
              <a:solidFill>
                <a:schemeClr val="tx1"/>
              </a:solidFill>
            </a:endParaRPr>
          </a:p>
          <a:p>
            <a:r>
              <a:rPr lang="en-US" sz="1200" i="1" smtClean="0">
                <a:solidFill>
                  <a:schemeClr val="tx1"/>
                </a:solidFill>
              </a:rPr>
              <a:t>Magnus force,</a:t>
            </a:r>
          </a:p>
          <a:p>
            <a:r>
              <a:rPr lang="en-US" sz="1200" i="1">
                <a:solidFill>
                  <a:schemeClr val="tx1"/>
                </a:solidFill>
              </a:rPr>
              <a:t>P</a:t>
            </a:r>
            <a:r>
              <a:rPr lang="en-US" sz="1200" i="1" smtClean="0">
                <a:solidFill>
                  <a:schemeClr val="tx1"/>
                </a:solidFill>
              </a:rPr>
              <a:t>ressure gradient,</a:t>
            </a:r>
          </a:p>
          <a:p>
            <a:r>
              <a:rPr lang="en-US" sz="1200" b="1" i="1" smtClean="0">
                <a:solidFill>
                  <a:schemeClr val="tx1"/>
                </a:solidFill>
              </a:rPr>
              <a:t>……</a:t>
            </a:r>
            <a:endParaRPr lang="en-AU" sz="1200" b="1" i="1">
              <a:solidFill>
                <a:schemeClr val="tx1"/>
              </a:solidFill>
            </a:endParaRPr>
          </a:p>
        </p:txBody>
      </p:sp>
    </p:spTree>
    <p:extLst>
      <p:ext uri="{BB962C8B-B14F-4D97-AF65-F5344CB8AC3E}">
        <p14:creationId xmlns:p14="http://schemas.microsoft.com/office/powerpoint/2010/main" val="396236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1"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44500" y="6584776"/>
            <a:ext cx="2133600" cy="215900"/>
          </a:xfrm>
        </p:spPr>
        <p:txBody>
          <a:bodyPr/>
          <a:lstStyle/>
          <a:p>
            <a:r>
              <a:rPr lang="en-AU" smtClean="0">
                <a:latin typeface="+mj-lt"/>
              </a:rPr>
              <a:t>RMIT University©2008</a:t>
            </a:r>
            <a:endParaRPr lang="en-AU">
              <a:latin typeface="+mj-lt"/>
            </a:endParaRPr>
          </a:p>
        </p:txBody>
      </p:sp>
      <p:sp>
        <p:nvSpPr>
          <p:cNvPr id="3" name="Footer Placeholder 2"/>
          <p:cNvSpPr>
            <a:spLocks noGrp="1"/>
          </p:cNvSpPr>
          <p:nvPr>
            <p:ph type="ftr" sz="quarter" idx="11"/>
          </p:nvPr>
        </p:nvSpPr>
        <p:spPr>
          <a:xfrm>
            <a:off x="2611438" y="6594301"/>
            <a:ext cx="3832225" cy="215900"/>
          </a:xfrm>
        </p:spPr>
        <p:txBody>
          <a:bodyPr/>
          <a:lstStyle/>
          <a:p>
            <a:r>
              <a:rPr lang="en-AU" smtClean="0">
                <a:latin typeface="+mj-lt"/>
              </a:rPr>
              <a:t>Science, Engineering &amp; Health</a:t>
            </a:r>
            <a:endParaRPr lang="en-AU">
              <a:latin typeface="+mj-lt"/>
            </a:endParaRPr>
          </a:p>
        </p:txBody>
      </p:sp>
      <p:sp>
        <p:nvSpPr>
          <p:cNvPr id="4" name="Slide Number Placeholder 3"/>
          <p:cNvSpPr>
            <a:spLocks noGrp="1"/>
          </p:cNvSpPr>
          <p:nvPr>
            <p:ph type="sldNum" sz="quarter" idx="12"/>
          </p:nvPr>
        </p:nvSpPr>
        <p:spPr>
          <a:xfrm>
            <a:off x="6523038" y="6597476"/>
            <a:ext cx="2133600" cy="215900"/>
          </a:xfrm>
        </p:spPr>
        <p:txBody>
          <a:bodyPr/>
          <a:lstStyle/>
          <a:p>
            <a:fld id="{2D5F05B5-44D1-4D93-B4B5-80119BE92252}" type="slidenum">
              <a:rPr lang="en-AU" smtClean="0">
                <a:latin typeface="+mj-lt"/>
              </a:rPr>
              <a:pPr/>
              <a:t>8</a:t>
            </a:fld>
            <a:endParaRPr lang="en-AU">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897"/>
          <a:stretch/>
        </p:blipFill>
        <p:spPr bwMode="auto">
          <a:xfrm>
            <a:off x="0" y="1414087"/>
            <a:ext cx="9134309" cy="467920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bwMode="auto">
          <a:xfrm flipV="1">
            <a:off x="2843808" y="1414087"/>
            <a:ext cx="0" cy="5111258"/>
          </a:xfrm>
          <a:prstGeom prst="line">
            <a:avLst/>
          </a:prstGeom>
          <a:noFill/>
          <a:ln w="1587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flipV="1">
            <a:off x="5796136" y="1414087"/>
            <a:ext cx="0" cy="5111258"/>
          </a:xfrm>
          <a:prstGeom prst="line">
            <a:avLst/>
          </a:prstGeom>
          <a:noFill/>
          <a:ln w="1587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ight Arrow 8"/>
          <p:cNvSpPr/>
          <p:nvPr/>
        </p:nvSpPr>
        <p:spPr bwMode="auto">
          <a:xfrm>
            <a:off x="6732240" y="6165304"/>
            <a:ext cx="823352" cy="216024"/>
          </a:xfrm>
          <a:prstGeom prst="rightArrow">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15" name="Right Arrow 14"/>
          <p:cNvSpPr/>
          <p:nvPr/>
        </p:nvSpPr>
        <p:spPr bwMode="auto">
          <a:xfrm>
            <a:off x="1115616" y="6144110"/>
            <a:ext cx="823352" cy="216024"/>
          </a:xfrm>
          <a:prstGeom prst="rightArrow">
            <a:avLst/>
          </a:prstGeom>
          <a:solidFill>
            <a:srgbClr val="0070C0"/>
          </a:solidFill>
          <a:ln>
            <a:noFill/>
          </a:ln>
          <a:effectLst/>
          <a:scene3d>
            <a:camera prst="orthographicFront">
              <a:rot lat="0" lon="0" rev="10800000"/>
            </a:camera>
            <a:lightRig rig="threePt" dir="t"/>
          </a:scene3d>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16" name="TextBox 15"/>
          <p:cNvSpPr txBox="1"/>
          <p:nvPr/>
        </p:nvSpPr>
        <p:spPr>
          <a:xfrm>
            <a:off x="1961293" y="6053226"/>
            <a:ext cx="4782335" cy="400110"/>
          </a:xfrm>
          <a:prstGeom prst="rect">
            <a:avLst/>
          </a:prstGeom>
          <a:noFill/>
        </p:spPr>
        <p:txBody>
          <a:bodyPr wrap="none" rtlCol="0">
            <a:spAutoFit/>
          </a:bodyPr>
          <a:lstStyle/>
          <a:p>
            <a:r>
              <a:rPr lang="en-US" sz="2000" b="1" err="1" smtClean="0">
                <a:solidFill>
                  <a:schemeClr val="tx1"/>
                </a:solidFill>
                <a:latin typeface="+mj-lt"/>
                <a:cs typeface="Times New Roman" pitchFamily="18" charset="0"/>
              </a:rPr>
              <a:t>Nano</a:t>
            </a:r>
            <a:r>
              <a:rPr lang="en-US" sz="2000" b="1" smtClean="0">
                <a:solidFill>
                  <a:schemeClr val="tx1"/>
                </a:solidFill>
                <a:latin typeface="+mj-lt"/>
                <a:cs typeface="Times New Roman" pitchFamily="18" charset="0"/>
              </a:rPr>
              <a:t>             Transitional             Micro</a:t>
            </a:r>
            <a:endParaRPr lang="en-US" sz="2000" b="1">
              <a:solidFill>
                <a:schemeClr val="tx1"/>
              </a:solidFill>
              <a:latin typeface="+mj-lt"/>
              <a:cs typeface="Times New Roman" pitchFamily="18" charset="0"/>
            </a:endParaRPr>
          </a:p>
        </p:txBody>
      </p:sp>
      <p:pic>
        <p:nvPicPr>
          <p:cNvPr id="53" name="Picture 2" descr="C:\Users\MOMO\Desktop\Confirmation\Figures\viru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0099" y="3121402"/>
            <a:ext cx="740957" cy="74095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2015617" y="2873123"/>
            <a:ext cx="706284" cy="369332"/>
          </a:xfrm>
          <a:prstGeom prst="rect">
            <a:avLst/>
          </a:prstGeom>
          <a:noFill/>
        </p:spPr>
        <p:txBody>
          <a:bodyPr wrap="none" rtlCol="0">
            <a:spAutoFit/>
          </a:bodyPr>
          <a:lstStyle/>
          <a:p>
            <a:r>
              <a:rPr lang="en-US" sz="1800" dirty="0" smtClean="0">
                <a:solidFill>
                  <a:srgbClr val="FF0000"/>
                </a:solidFill>
                <a:latin typeface="+mj-lt"/>
                <a:cs typeface="Times New Roman" pitchFamily="18" charset="0"/>
              </a:rPr>
              <a:t>Virus</a:t>
            </a:r>
            <a:endParaRPr lang="en-US" sz="1800" dirty="0">
              <a:solidFill>
                <a:srgbClr val="FF0000"/>
              </a:solidFill>
              <a:latin typeface="+mj-lt"/>
              <a:cs typeface="Times New Roman" pitchFamily="18" charset="0"/>
            </a:endParaRPr>
          </a:p>
        </p:txBody>
      </p:sp>
      <p:pic>
        <p:nvPicPr>
          <p:cNvPr id="1027" name="Picture 3" descr="C:\Users\MOMO\Desktop\Confirmation\Figures\fum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4579" y="3996502"/>
            <a:ext cx="895325" cy="8928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222410" y="1865700"/>
            <a:ext cx="566907" cy="557575"/>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Arrow Connector 64"/>
          <p:cNvCxnSpPr>
            <a:stCxn id="1028" idx="3"/>
          </p:cNvCxnSpPr>
          <p:nvPr/>
        </p:nvCxnSpPr>
        <p:spPr>
          <a:xfrm>
            <a:off x="1789317" y="2144488"/>
            <a:ext cx="550435" cy="0"/>
          </a:xfrm>
          <a:prstGeom prst="straightConnector1">
            <a:avLst/>
          </a:prstGeom>
          <a:noFill/>
          <a:ln w="25400" cap="flat" cmpd="sng" algn="ctr">
            <a:solidFill>
              <a:srgbClr val="00B050">
                <a:alpha val="75000"/>
              </a:srgbClr>
            </a:solidFill>
            <a:prstDash val="dash"/>
            <a:tailEnd type="arrow"/>
          </a:ln>
          <a:effectLst/>
        </p:spPr>
      </p:cxnSp>
      <p:cxnSp>
        <p:nvCxnSpPr>
          <p:cNvPr id="71" name="Straight Arrow Connector 70"/>
          <p:cNvCxnSpPr>
            <a:stCxn id="1028" idx="1"/>
          </p:cNvCxnSpPr>
          <p:nvPr/>
        </p:nvCxnSpPr>
        <p:spPr>
          <a:xfrm flipH="1">
            <a:off x="570818" y="2144488"/>
            <a:ext cx="651592" cy="0"/>
          </a:xfrm>
          <a:prstGeom prst="straightConnector1">
            <a:avLst/>
          </a:prstGeom>
          <a:noFill/>
          <a:ln w="25400" cap="flat" cmpd="sng" algn="ctr">
            <a:solidFill>
              <a:srgbClr val="00B050">
                <a:alpha val="75000"/>
              </a:srgbClr>
            </a:solidFill>
            <a:prstDash val="dash"/>
            <a:tailEnd type="arrow"/>
          </a:ln>
          <a:effectLst/>
        </p:spPr>
      </p:cxnSp>
      <p:sp>
        <p:nvSpPr>
          <p:cNvPr id="74" name="TextBox 73"/>
          <p:cNvSpPr txBox="1"/>
          <p:nvPr/>
        </p:nvSpPr>
        <p:spPr>
          <a:xfrm>
            <a:off x="858848" y="1538358"/>
            <a:ext cx="1274708" cy="369332"/>
          </a:xfrm>
          <a:prstGeom prst="rect">
            <a:avLst/>
          </a:prstGeom>
          <a:noFill/>
        </p:spPr>
        <p:txBody>
          <a:bodyPr wrap="none" rtlCol="0">
            <a:spAutoFit/>
          </a:bodyPr>
          <a:lstStyle/>
          <a:p>
            <a:r>
              <a:rPr lang="en-US" sz="1800" smtClean="0">
                <a:solidFill>
                  <a:srgbClr val="00B050"/>
                </a:solidFill>
                <a:latin typeface="+mj-lt"/>
                <a:cs typeface="Times New Roman" pitchFamily="18" charset="0"/>
              </a:rPr>
              <a:t>Nano-drug</a:t>
            </a:r>
            <a:endParaRPr lang="en-US" sz="1800">
              <a:solidFill>
                <a:srgbClr val="00B050"/>
              </a:solidFill>
              <a:latin typeface="+mj-lt"/>
              <a:cs typeface="Times New Roman" pitchFamily="18" charset="0"/>
            </a:endParaRPr>
          </a:p>
        </p:txBody>
      </p:sp>
      <p:cxnSp>
        <p:nvCxnSpPr>
          <p:cNvPr id="75" name="Straight Arrow Connector 74"/>
          <p:cNvCxnSpPr>
            <a:stCxn id="53" idx="1"/>
          </p:cNvCxnSpPr>
          <p:nvPr/>
        </p:nvCxnSpPr>
        <p:spPr>
          <a:xfrm flipH="1" flipV="1">
            <a:off x="535412" y="3491880"/>
            <a:ext cx="1454687" cy="1"/>
          </a:xfrm>
          <a:prstGeom prst="straightConnector1">
            <a:avLst/>
          </a:prstGeom>
          <a:noFill/>
          <a:ln w="25400" cap="flat" cmpd="sng" algn="ctr">
            <a:solidFill>
              <a:srgbClr val="FF0000">
                <a:alpha val="75000"/>
              </a:srgbClr>
            </a:solidFill>
            <a:prstDash val="dash"/>
            <a:tailEnd type="arrow"/>
          </a:ln>
          <a:effectLst/>
        </p:spPr>
      </p:cxnSp>
      <p:cxnSp>
        <p:nvCxnSpPr>
          <p:cNvPr id="78" name="Straight Arrow Connector 77"/>
          <p:cNvCxnSpPr>
            <a:stCxn id="53" idx="3"/>
          </p:cNvCxnSpPr>
          <p:nvPr/>
        </p:nvCxnSpPr>
        <p:spPr>
          <a:xfrm flipV="1">
            <a:off x="2731056" y="3491880"/>
            <a:ext cx="1336888" cy="1"/>
          </a:xfrm>
          <a:prstGeom prst="straightConnector1">
            <a:avLst/>
          </a:prstGeom>
          <a:noFill/>
          <a:ln w="25400" cap="flat" cmpd="sng" algn="ctr">
            <a:solidFill>
              <a:srgbClr val="FF0000">
                <a:alpha val="75000"/>
              </a:srgbClr>
            </a:solidFill>
            <a:prstDash val="dash"/>
            <a:tailEnd type="arrow"/>
          </a:ln>
          <a:effectLst/>
        </p:spPr>
      </p:cxnSp>
      <p:cxnSp>
        <p:nvCxnSpPr>
          <p:cNvPr id="82" name="Straight Arrow Connector 81"/>
          <p:cNvCxnSpPr>
            <a:stCxn id="1027" idx="3"/>
          </p:cNvCxnSpPr>
          <p:nvPr/>
        </p:nvCxnSpPr>
        <p:spPr>
          <a:xfrm flipV="1">
            <a:off x="4809904" y="4439221"/>
            <a:ext cx="1209844" cy="3704"/>
          </a:xfrm>
          <a:prstGeom prst="straightConnector1">
            <a:avLst/>
          </a:prstGeom>
          <a:noFill/>
          <a:ln w="25400" cap="flat" cmpd="sng" algn="ctr">
            <a:solidFill>
              <a:srgbClr val="FF0000">
                <a:alpha val="75000"/>
              </a:srgbClr>
            </a:solidFill>
            <a:prstDash val="dash"/>
            <a:tailEnd type="arrow"/>
          </a:ln>
          <a:effectLst/>
        </p:spPr>
      </p:cxnSp>
      <p:cxnSp>
        <p:nvCxnSpPr>
          <p:cNvPr id="85" name="Straight Arrow Connector 84"/>
          <p:cNvCxnSpPr>
            <a:stCxn id="1027" idx="1"/>
          </p:cNvCxnSpPr>
          <p:nvPr/>
        </p:nvCxnSpPr>
        <p:spPr>
          <a:xfrm flipH="1" flipV="1">
            <a:off x="2302141" y="4439221"/>
            <a:ext cx="1612438" cy="3704"/>
          </a:xfrm>
          <a:prstGeom prst="straightConnector1">
            <a:avLst/>
          </a:prstGeom>
          <a:noFill/>
          <a:ln w="25400" cap="flat" cmpd="sng" algn="ctr">
            <a:solidFill>
              <a:srgbClr val="FF0000">
                <a:alpha val="75000"/>
              </a:srgbClr>
            </a:solidFill>
            <a:prstDash val="dash"/>
            <a:tailEnd type="arrow"/>
          </a:ln>
          <a:effectLst/>
        </p:spPr>
      </p:cxnSp>
      <p:sp>
        <p:nvSpPr>
          <p:cNvPr id="88" name="TextBox 87"/>
          <p:cNvSpPr txBox="1"/>
          <p:nvPr/>
        </p:nvSpPr>
        <p:spPr>
          <a:xfrm>
            <a:off x="3960808" y="3665211"/>
            <a:ext cx="902811" cy="369332"/>
          </a:xfrm>
          <a:prstGeom prst="rect">
            <a:avLst/>
          </a:prstGeom>
          <a:noFill/>
        </p:spPr>
        <p:txBody>
          <a:bodyPr wrap="none" rtlCol="0">
            <a:spAutoFit/>
          </a:bodyPr>
          <a:lstStyle/>
          <a:p>
            <a:r>
              <a:rPr lang="en-US" sz="1800" smtClean="0">
                <a:solidFill>
                  <a:srgbClr val="FF0000"/>
                </a:solidFill>
                <a:latin typeface="+mj-lt"/>
                <a:cs typeface="Times New Roman" pitchFamily="18" charset="0"/>
              </a:rPr>
              <a:t>Smoke</a:t>
            </a:r>
            <a:endParaRPr lang="en-US" sz="1800">
              <a:solidFill>
                <a:srgbClr val="FF0000"/>
              </a:solidFill>
              <a:latin typeface="+mj-lt"/>
              <a:cs typeface="Times New Roman" pitchFamily="18" charset="0"/>
            </a:endParaRPr>
          </a:p>
        </p:txBody>
      </p:sp>
      <p:pic>
        <p:nvPicPr>
          <p:cNvPr id="9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568832" y="3209124"/>
            <a:ext cx="706776" cy="730518"/>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p:cNvCxnSpPr>
            <a:stCxn id="90" idx="1"/>
          </p:cNvCxnSpPr>
          <p:nvPr/>
        </p:nvCxnSpPr>
        <p:spPr>
          <a:xfrm flipH="1">
            <a:off x="5936813" y="3574383"/>
            <a:ext cx="620148" cy="0"/>
          </a:xfrm>
          <a:prstGeom prst="straightConnector1">
            <a:avLst/>
          </a:prstGeom>
          <a:noFill/>
          <a:ln w="25400" cap="flat" cmpd="sng" algn="ctr">
            <a:solidFill>
              <a:srgbClr val="FF0000">
                <a:alpha val="75000"/>
              </a:srgbClr>
            </a:solidFill>
            <a:prstDash val="dash"/>
            <a:tailEnd type="arrow"/>
          </a:ln>
          <a:effectLst/>
        </p:spPr>
      </p:cxnSp>
      <p:cxnSp>
        <p:nvCxnSpPr>
          <p:cNvPr id="92" name="Straight Arrow Connector 91"/>
          <p:cNvCxnSpPr>
            <a:stCxn id="90" idx="3"/>
          </p:cNvCxnSpPr>
          <p:nvPr/>
        </p:nvCxnSpPr>
        <p:spPr>
          <a:xfrm>
            <a:off x="7287479" y="3574383"/>
            <a:ext cx="2181065" cy="0"/>
          </a:xfrm>
          <a:prstGeom prst="straightConnector1">
            <a:avLst/>
          </a:prstGeom>
          <a:noFill/>
          <a:ln w="25400" cap="flat" cmpd="sng" algn="ctr">
            <a:solidFill>
              <a:srgbClr val="FF0000">
                <a:alpha val="75000"/>
              </a:srgbClr>
            </a:solidFill>
            <a:prstDash val="dash"/>
            <a:tailEnd type="arrow"/>
          </a:ln>
          <a:effectLst/>
        </p:spPr>
      </p:cxnSp>
      <p:sp>
        <p:nvSpPr>
          <p:cNvPr id="97" name="TextBox 96"/>
          <p:cNvSpPr txBox="1"/>
          <p:nvPr/>
        </p:nvSpPr>
        <p:spPr>
          <a:xfrm>
            <a:off x="6372200" y="2873123"/>
            <a:ext cx="1159292" cy="369332"/>
          </a:xfrm>
          <a:prstGeom prst="rect">
            <a:avLst/>
          </a:prstGeom>
          <a:noFill/>
        </p:spPr>
        <p:txBody>
          <a:bodyPr wrap="none" rtlCol="0">
            <a:spAutoFit/>
          </a:bodyPr>
          <a:lstStyle/>
          <a:p>
            <a:r>
              <a:rPr lang="en-US" sz="1800" smtClean="0">
                <a:solidFill>
                  <a:srgbClr val="FF0000"/>
                </a:solidFill>
                <a:latin typeface="+mj-lt"/>
                <a:cs typeface="Times New Roman" pitchFamily="18" charset="0"/>
              </a:rPr>
              <a:t>Coal dust</a:t>
            </a:r>
            <a:endParaRPr lang="en-US" sz="1800">
              <a:solidFill>
                <a:srgbClr val="FF0000"/>
              </a:solidFill>
              <a:latin typeface="+mj-lt"/>
              <a:cs typeface="Times New Roman" pitchFamily="18" charset="0"/>
            </a:endParaRPr>
          </a:p>
        </p:txBody>
      </p:sp>
      <p:pic>
        <p:nvPicPr>
          <p:cNvPr id="98" name="Picture 4"/>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8339965" y="1990151"/>
            <a:ext cx="793835" cy="557575"/>
          </a:xfrm>
          <a:prstGeom prst="rect">
            <a:avLst/>
          </a:prstGeom>
          <a:noFill/>
          <a:extLst>
            <a:ext uri="{909E8E84-426E-40DD-AFC4-6F175D3DCCD1}">
              <a14:hiddenFill xmlns:a14="http://schemas.microsoft.com/office/drawing/2010/main">
                <a:solidFill>
                  <a:srgbClr val="FFFFFF"/>
                </a:solidFill>
              </a14:hiddenFill>
            </a:ext>
          </a:extLst>
        </p:spPr>
      </p:pic>
      <p:cxnSp>
        <p:nvCxnSpPr>
          <p:cNvPr id="100" name="Straight Arrow Connector 99"/>
          <p:cNvCxnSpPr>
            <a:stCxn id="98" idx="1"/>
          </p:cNvCxnSpPr>
          <p:nvPr/>
        </p:nvCxnSpPr>
        <p:spPr>
          <a:xfrm flipH="1">
            <a:off x="7842822" y="2268939"/>
            <a:ext cx="473594" cy="0"/>
          </a:xfrm>
          <a:prstGeom prst="straightConnector1">
            <a:avLst/>
          </a:prstGeom>
          <a:noFill/>
          <a:ln w="25400" cap="flat" cmpd="sng" algn="ctr">
            <a:solidFill>
              <a:srgbClr val="00B050">
                <a:alpha val="75000"/>
              </a:srgbClr>
            </a:solidFill>
            <a:prstDash val="dash"/>
            <a:tailEnd type="arrow"/>
          </a:ln>
          <a:effectLst/>
        </p:spPr>
      </p:cxnSp>
      <p:sp>
        <p:nvSpPr>
          <p:cNvPr id="103" name="TextBox 102"/>
          <p:cNvSpPr txBox="1"/>
          <p:nvPr/>
        </p:nvSpPr>
        <p:spPr>
          <a:xfrm>
            <a:off x="8316416" y="1576979"/>
            <a:ext cx="787395" cy="369332"/>
          </a:xfrm>
          <a:prstGeom prst="rect">
            <a:avLst/>
          </a:prstGeom>
          <a:noFill/>
        </p:spPr>
        <p:txBody>
          <a:bodyPr wrap="none" rtlCol="0">
            <a:spAutoFit/>
          </a:bodyPr>
          <a:lstStyle/>
          <a:p>
            <a:r>
              <a:rPr lang="en-US" sz="1800" smtClean="0">
                <a:solidFill>
                  <a:srgbClr val="00B050"/>
                </a:solidFill>
                <a:latin typeface="+mj-lt"/>
                <a:cs typeface="Times New Roman" pitchFamily="18" charset="0"/>
              </a:rPr>
              <a:t>Spray</a:t>
            </a:r>
            <a:endParaRPr lang="en-US" sz="1800">
              <a:solidFill>
                <a:srgbClr val="00B050"/>
              </a:solidFill>
              <a:latin typeface="+mj-lt"/>
              <a:cs typeface="Times New Roman" pitchFamily="18" charset="0"/>
            </a:endParaRPr>
          </a:p>
        </p:txBody>
      </p:sp>
      <p:pic>
        <p:nvPicPr>
          <p:cNvPr id="104" name="Picture 3"/>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652121" y="2300217"/>
            <a:ext cx="867434" cy="649737"/>
          </a:xfrm>
          <a:prstGeom prst="rect">
            <a:avLst/>
          </a:prstGeom>
          <a:noFill/>
          <a:extLst>
            <a:ext uri="{909E8E84-426E-40DD-AFC4-6F175D3DCCD1}">
              <a14:hiddenFill xmlns:a14="http://schemas.microsoft.com/office/drawing/2010/main">
                <a:solidFill>
                  <a:srgbClr val="FFFFFF"/>
                </a:solidFill>
              </a14:hiddenFill>
            </a:ext>
          </a:extLst>
        </p:spPr>
      </p:pic>
      <p:cxnSp>
        <p:nvCxnSpPr>
          <p:cNvPr id="105" name="Straight Arrow Connector 104"/>
          <p:cNvCxnSpPr>
            <a:stCxn id="104" idx="3"/>
          </p:cNvCxnSpPr>
          <p:nvPr/>
        </p:nvCxnSpPr>
        <p:spPr>
          <a:xfrm>
            <a:off x="6519555" y="2625086"/>
            <a:ext cx="3165013" cy="13935"/>
          </a:xfrm>
          <a:prstGeom prst="straightConnector1">
            <a:avLst/>
          </a:prstGeom>
          <a:noFill/>
          <a:ln w="25400" cap="flat" cmpd="sng" algn="ctr">
            <a:solidFill>
              <a:srgbClr val="FF0000">
                <a:alpha val="75000"/>
              </a:srgbClr>
            </a:solidFill>
            <a:prstDash val="dash"/>
            <a:tailEnd type="arrow"/>
          </a:ln>
          <a:effectLst/>
        </p:spPr>
      </p:cxnSp>
      <p:cxnSp>
        <p:nvCxnSpPr>
          <p:cNvPr id="106" name="Straight Arrow Connector 105"/>
          <p:cNvCxnSpPr>
            <a:stCxn id="104" idx="1"/>
          </p:cNvCxnSpPr>
          <p:nvPr/>
        </p:nvCxnSpPr>
        <p:spPr>
          <a:xfrm flipH="1">
            <a:off x="4166761" y="2625086"/>
            <a:ext cx="1485360" cy="13935"/>
          </a:xfrm>
          <a:prstGeom prst="straightConnector1">
            <a:avLst/>
          </a:prstGeom>
          <a:noFill/>
          <a:ln w="25400" cap="flat" cmpd="sng" algn="ctr">
            <a:solidFill>
              <a:srgbClr val="FF0000">
                <a:alpha val="75000"/>
              </a:srgbClr>
            </a:solidFill>
            <a:prstDash val="dash"/>
            <a:tailEnd type="arrow"/>
          </a:ln>
          <a:effectLst/>
        </p:spPr>
      </p:cxnSp>
      <p:sp>
        <p:nvSpPr>
          <p:cNvPr id="107" name="TextBox 106"/>
          <p:cNvSpPr txBox="1"/>
          <p:nvPr/>
        </p:nvSpPr>
        <p:spPr>
          <a:xfrm>
            <a:off x="5580112" y="1937019"/>
            <a:ext cx="1031051" cy="369332"/>
          </a:xfrm>
          <a:prstGeom prst="rect">
            <a:avLst/>
          </a:prstGeom>
          <a:noFill/>
        </p:spPr>
        <p:txBody>
          <a:bodyPr wrap="none" rtlCol="0">
            <a:spAutoFit/>
          </a:bodyPr>
          <a:lstStyle/>
          <a:p>
            <a:r>
              <a:rPr lang="en-US" sz="1800" smtClean="0">
                <a:solidFill>
                  <a:srgbClr val="FF0000"/>
                </a:solidFill>
                <a:latin typeface="+mj-lt"/>
                <a:cs typeface="Times New Roman" pitchFamily="18" charset="0"/>
              </a:rPr>
              <a:t>Bacteria</a:t>
            </a:r>
            <a:endParaRPr lang="en-US" sz="1800">
              <a:solidFill>
                <a:srgbClr val="FF0000"/>
              </a:solidFill>
              <a:latin typeface="+mj-lt"/>
              <a:cs typeface="Times New Roman" pitchFamily="18" charset="0"/>
            </a:endParaRPr>
          </a:p>
        </p:txBody>
      </p:sp>
      <p:sp>
        <p:nvSpPr>
          <p:cNvPr id="5" name="TextBox 4"/>
          <p:cNvSpPr txBox="1"/>
          <p:nvPr/>
        </p:nvSpPr>
        <p:spPr>
          <a:xfrm>
            <a:off x="2610562" y="1052736"/>
            <a:ext cx="3685624" cy="369332"/>
          </a:xfrm>
          <a:prstGeom prst="rect">
            <a:avLst/>
          </a:prstGeom>
          <a:noFill/>
        </p:spPr>
        <p:txBody>
          <a:bodyPr wrap="none" rtlCol="0">
            <a:spAutoFit/>
          </a:bodyPr>
          <a:lstStyle/>
          <a:p>
            <a:pPr algn="ctr"/>
            <a:r>
              <a:rPr lang="en-US" sz="1800" smtClean="0">
                <a:solidFill>
                  <a:schemeClr val="tx1"/>
                </a:solidFill>
                <a:latin typeface="+mj-lt"/>
                <a:cs typeface="Times New Roman" pitchFamily="18" charset="0"/>
              </a:rPr>
              <a:t>Rest breathing condition: 15 L/min</a:t>
            </a:r>
            <a:endParaRPr lang="en-US" sz="1800">
              <a:solidFill>
                <a:schemeClr val="tx1"/>
              </a:solidFill>
              <a:latin typeface="+mj-lt"/>
              <a:cs typeface="Times New Roman" pitchFamily="18" charset="0"/>
            </a:endParaRPr>
          </a:p>
        </p:txBody>
      </p:sp>
      <p:sp>
        <p:nvSpPr>
          <p:cNvPr id="41" name="Right Arrow 40"/>
          <p:cNvSpPr/>
          <p:nvPr/>
        </p:nvSpPr>
        <p:spPr bwMode="auto">
          <a:xfrm>
            <a:off x="2843808" y="6165304"/>
            <a:ext cx="720080" cy="216024"/>
          </a:xfrm>
          <a:prstGeom prst="rightArrow">
            <a:avLst/>
          </a:prstGeom>
          <a:solidFill>
            <a:srgbClr val="0070C0"/>
          </a:solidFill>
          <a:ln>
            <a:noFill/>
          </a:ln>
          <a:effectLst/>
          <a:scene3d>
            <a:camera prst="orthographicFront">
              <a:rot lat="0" lon="0" rev="10800000"/>
            </a:camera>
            <a:lightRig rig="threePt" dir="t"/>
          </a:scene3d>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42" name="Right Arrow 41"/>
          <p:cNvSpPr/>
          <p:nvPr/>
        </p:nvSpPr>
        <p:spPr bwMode="auto">
          <a:xfrm>
            <a:off x="5076056" y="6165304"/>
            <a:ext cx="720080" cy="216024"/>
          </a:xfrm>
          <a:prstGeom prst="rightArrow">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40" name="Rectangle 2"/>
          <p:cNvSpPr txBox="1">
            <a:spLocks noChangeArrowheads="1"/>
          </p:cNvSpPr>
          <p:nvPr/>
        </p:nvSpPr>
        <p:spPr>
          <a:xfrm>
            <a:off x="381000" y="274638"/>
            <a:ext cx="8229600" cy="922337"/>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b="1" kern="0">
                <a:cs typeface="Times New Roman" pitchFamily="18" charset="0"/>
              </a:rPr>
              <a:t>Particle </a:t>
            </a:r>
            <a:r>
              <a:rPr lang="en-US" b="1" kern="0" smtClean="0">
                <a:cs typeface="Times New Roman" pitchFamily="18" charset="0"/>
              </a:rPr>
              <a:t>deposition fraction </a:t>
            </a:r>
            <a:r>
              <a:rPr lang="en-US" b="1" kern="0">
                <a:cs typeface="Times New Roman" pitchFamily="18" charset="0"/>
              </a:rPr>
              <a:t>in the nasal cavity</a:t>
            </a:r>
          </a:p>
        </p:txBody>
      </p:sp>
    </p:spTree>
    <p:extLst>
      <p:ext uri="{BB962C8B-B14F-4D97-AF65-F5344CB8AC3E}">
        <p14:creationId xmlns:p14="http://schemas.microsoft.com/office/powerpoint/2010/main" val="406947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10" presetClass="entr" presetSubtype="0" fill="hold" nodeType="withEffect">
                                  <p:stCondLst>
                                    <p:cond delay="0"/>
                                  </p:stCondLst>
                                  <p:childTnLst>
                                    <p:set>
                                      <p:cBhvr>
                                        <p:cTn id="32" dur="1" fill="hold">
                                          <p:stCondLst>
                                            <p:cond delay="0"/>
                                          </p:stCondLst>
                                        </p:cTn>
                                        <p:tgtEl>
                                          <p:spTgt spid="1027"/>
                                        </p:tgtEl>
                                        <p:attrNameLst>
                                          <p:attrName>style.visibility</p:attrName>
                                        </p:attrNameLst>
                                      </p:cBhvr>
                                      <p:to>
                                        <p:strVal val="visible"/>
                                      </p:to>
                                    </p:set>
                                    <p:animEffect transition="in" filter="fade">
                                      <p:cBhvr>
                                        <p:cTn id="33" dur="500"/>
                                        <p:tgtEl>
                                          <p:spTgt spid="1027"/>
                                        </p:tgtEl>
                                      </p:cBhvr>
                                    </p:animEffect>
                                  </p:childTnLst>
                                </p:cTn>
                              </p:par>
                              <p:par>
                                <p:cTn id="34" presetID="10" presetClass="entr" presetSubtype="0" fill="hold"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500"/>
                                        <p:tgtEl>
                                          <p:spTgt spid="8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par>
                                <p:cTn id="55" presetID="10" presetClass="entr" presetSubtype="0" fill="hold" nodeType="withEffect">
                                  <p:stCondLst>
                                    <p:cond delay="0"/>
                                  </p:stCondLst>
                                  <p:childTnLst>
                                    <p:set>
                                      <p:cBhvr>
                                        <p:cTn id="56" dur="1" fill="hold">
                                          <p:stCondLst>
                                            <p:cond delay="0"/>
                                          </p:stCondLst>
                                        </p:cTn>
                                        <p:tgtEl>
                                          <p:spTgt spid="1028"/>
                                        </p:tgtEl>
                                        <p:attrNameLst>
                                          <p:attrName>style.visibility</p:attrName>
                                        </p:attrNameLst>
                                      </p:cBhvr>
                                      <p:to>
                                        <p:strVal val="visible"/>
                                      </p:to>
                                    </p:set>
                                    <p:animEffect transition="in" filter="fade">
                                      <p:cBhvr>
                                        <p:cTn id="57" dur="500"/>
                                        <p:tgtEl>
                                          <p:spTgt spid="1028"/>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106"/>
                                        </p:tgtEl>
                                        <p:attrNameLst>
                                          <p:attrName>style.visibility</p:attrName>
                                        </p:attrNameLst>
                                      </p:cBhvr>
                                      <p:to>
                                        <p:strVal val="visible"/>
                                      </p:to>
                                    </p:set>
                                    <p:animEffect transition="in" filter="fade">
                                      <p:cBhvr>
                                        <p:cTn id="66" dur="500"/>
                                        <p:tgtEl>
                                          <p:spTgt spid="106"/>
                                        </p:tgtEl>
                                      </p:cBhvr>
                                    </p:animEffect>
                                  </p:childTnLst>
                                </p:cTn>
                              </p:par>
                              <p:par>
                                <p:cTn id="67" presetID="10" presetClass="entr" presetSubtype="0" fill="hold" nodeType="withEffect">
                                  <p:stCondLst>
                                    <p:cond delay="0"/>
                                  </p:stCondLst>
                                  <p:childTnLst>
                                    <p:set>
                                      <p:cBhvr>
                                        <p:cTn id="68" dur="1" fill="hold">
                                          <p:stCondLst>
                                            <p:cond delay="0"/>
                                          </p:stCondLst>
                                        </p:cTn>
                                        <p:tgtEl>
                                          <p:spTgt spid="104"/>
                                        </p:tgtEl>
                                        <p:attrNameLst>
                                          <p:attrName>style.visibility</p:attrName>
                                        </p:attrNameLst>
                                      </p:cBhvr>
                                      <p:to>
                                        <p:strVal val="visible"/>
                                      </p:to>
                                    </p:set>
                                    <p:animEffect transition="in" filter="fade">
                                      <p:cBhvr>
                                        <p:cTn id="69" dur="500"/>
                                        <p:tgtEl>
                                          <p:spTgt spid="104"/>
                                        </p:tgtEl>
                                      </p:cBhvr>
                                    </p:animEffect>
                                  </p:childTnLst>
                                </p:cTn>
                              </p:par>
                              <p:par>
                                <p:cTn id="70" presetID="10" presetClass="entr" presetSubtype="0" fill="hold" nodeType="withEffect">
                                  <p:stCondLst>
                                    <p:cond delay="0"/>
                                  </p:stCondLst>
                                  <p:childTnLst>
                                    <p:set>
                                      <p:cBhvr>
                                        <p:cTn id="71" dur="1" fill="hold">
                                          <p:stCondLst>
                                            <p:cond delay="0"/>
                                          </p:stCondLst>
                                        </p:cTn>
                                        <p:tgtEl>
                                          <p:spTgt spid="105"/>
                                        </p:tgtEl>
                                        <p:attrNameLst>
                                          <p:attrName>style.visibility</p:attrName>
                                        </p:attrNameLst>
                                      </p:cBhvr>
                                      <p:to>
                                        <p:strVal val="visible"/>
                                      </p:to>
                                    </p:set>
                                    <p:animEffect transition="in" filter="fade">
                                      <p:cBhvr>
                                        <p:cTn id="72" dur="500"/>
                                        <p:tgtEl>
                                          <p:spTgt spid="10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fade">
                                      <p:cBhvr>
                                        <p:cTn id="75" dur="500"/>
                                        <p:tgtEl>
                                          <p:spTgt spid="107"/>
                                        </p:tgtEl>
                                      </p:cBhvr>
                                    </p:animEffect>
                                  </p:childTnLst>
                                </p:cTn>
                              </p:par>
                              <p:par>
                                <p:cTn id="76" presetID="10" presetClass="entr" presetSubtype="0" fill="hold" nodeType="withEffect">
                                  <p:stCondLst>
                                    <p:cond delay="0"/>
                                  </p:stCondLst>
                                  <p:childTnLst>
                                    <p:set>
                                      <p:cBhvr>
                                        <p:cTn id="77" dur="1" fill="hold">
                                          <p:stCondLst>
                                            <p:cond delay="0"/>
                                          </p:stCondLst>
                                        </p:cTn>
                                        <p:tgtEl>
                                          <p:spTgt spid="98"/>
                                        </p:tgtEl>
                                        <p:attrNameLst>
                                          <p:attrName>style.visibility</p:attrName>
                                        </p:attrNameLst>
                                      </p:cBhvr>
                                      <p:to>
                                        <p:strVal val="visible"/>
                                      </p:to>
                                    </p:set>
                                    <p:animEffect transition="in" filter="fade">
                                      <p:cBhvr>
                                        <p:cTn id="78" dur="500"/>
                                        <p:tgtEl>
                                          <p:spTgt spid="98"/>
                                        </p:tgtEl>
                                      </p:cBhvr>
                                    </p:animEffect>
                                  </p:childTnLst>
                                </p:cTn>
                              </p:par>
                              <p:par>
                                <p:cTn id="79" presetID="10" presetClass="entr" presetSubtype="0" fill="hold" nodeType="with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fade">
                                      <p:cBhvr>
                                        <p:cTn id="84" dur="500"/>
                                        <p:tgtEl>
                                          <p:spTgt spid="1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fade">
                                      <p:cBhvr>
                                        <p:cTn id="87" dur="500"/>
                                        <p:tgtEl>
                                          <p:spTgt spid="97"/>
                                        </p:tgtEl>
                                      </p:cBhvr>
                                    </p:animEffect>
                                  </p:childTnLst>
                                </p:cTn>
                              </p:par>
                              <p:par>
                                <p:cTn id="88" presetID="10" presetClass="entr" presetSubtype="0" fill="hold"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10" presetClass="entr" presetSubtype="0" fill="hold" nodeType="with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500"/>
                                        <p:tgtEl>
                                          <p:spTgt spid="90"/>
                                        </p:tgtEl>
                                      </p:cBhvr>
                                    </p:animEffect>
                                  </p:childTnLst>
                                </p:cTn>
                              </p:par>
                              <p:par>
                                <p:cTn id="94" presetID="10" presetClass="entr" presetSubtype="0" fill="hold"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transition="in" filter="fade">
                                      <p:cBhvr>
                                        <p:cTn id="9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p:bldP spid="55" grpId="0"/>
      <p:bldP spid="74" grpId="0"/>
      <p:bldP spid="88" grpId="0"/>
      <p:bldP spid="97" grpId="0"/>
      <p:bldP spid="103" grpId="0"/>
      <p:bldP spid="107" grpId="0"/>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6512" y="1138511"/>
            <a:ext cx="9144000" cy="922337"/>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algn="ctr"/>
            <a:r>
              <a:rPr lang="en-US" sz="2400" kern="0" dirty="0" smtClean="0">
                <a:solidFill>
                  <a:schemeClr val="tx1"/>
                </a:solidFill>
                <a:cs typeface="Times New Roman" pitchFamily="18" charset="0"/>
              </a:rPr>
              <a:t>Micro-particles (22 µm)	</a:t>
            </a:r>
            <a:r>
              <a:rPr lang="en-US" sz="2400" kern="0" dirty="0">
                <a:solidFill>
                  <a:schemeClr val="tx1"/>
                </a:solidFill>
                <a:cs typeface="Times New Roman" pitchFamily="18" charset="0"/>
              </a:rPr>
              <a:t> </a:t>
            </a:r>
            <a:r>
              <a:rPr lang="en-US" sz="2400" kern="0" dirty="0" smtClean="0">
                <a:solidFill>
                  <a:schemeClr val="tx1"/>
                </a:solidFill>
                <a:cs typeface="Times New Roman" pitchFamily="18" charset="0"/>
              </a:rPr>
              <a:t> 	Nano-particles (1 nm)</a:t>
            </a:r>
            <a:endParaRPr lang="en-US" sz="2400" kern="0" dirty="0">
              <a:solidFill>
                <a:schemeClr val="tx1"/>
              </a:solidFill>
              <a:cs typeface="Times New Roman" pitchFamily="18" charset="0"/>
            </a:endParaRPr>
          </a:p>
        </p:txBody>
      </p:sp>
      <p:pic>
        <p:nvPicPr>
          <p:cNvPr id="942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737"/>
          <a:stretch/>
        </p:blipFill>
        <p:spPr bwMode="auto">
          <a:xfrm>
            <a:off x="0" y="1748129"/>
            <a:ext cx="9151715" cy="463319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flipH="1">
            <a:off x="0" y="1124744"/>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572000" y="1124744"/>
            <a:ext cx="0" cy="5400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0" y="1628800"/>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381000" y="274638"/>
            <a:ext cx="8229600" cy="922337"/>
          </a:xfrm>
        </p:spPr>
        <p:txBody>
          <a:bodyPr/>
          <a:lstStyle/>
          <a:p>
            <a:r>
              <a:rPr lang="en-US" b="1" dirty="0" smtClean="0">
                <a:cs typeface="Times New Roman" pitchFamily="18" charset="0"/>
              </a:rPr>
              <a:t>Particle deposition patterns overview</a:t>
            </a:r>
            <a:endParaRPr lang="en-US" b="1" dirty="0">
              <a:cs typeface="Times New Roman" pitchFamily="18" charset="0"/>
            </a:endParaRPr>
          </a:p>
        </p:txBody>
      </p:sp>
      <p:sp>
        <p:nvSpPr>
          <p:cNvPr id="11" name="Oval 10"/>
          <p:cNvSpPr/>
          <p:nvPr/>
        </p:nvSpPr>
        <p:spPr bwMode="auto">
          <a:xfrm>
            <a:off x="395536" y="2564904"/>
            <a:ext cx="864096" cy="936104"/>
          </a:xfrm>
          <a:prstGeom prst="ellipse">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12" name="Oval 11"/>
          <p:cNvSpPr/>
          <p:nvPr/>
        </p:nvSpPr>
        <p:spPr bwMode="auto">
          <a:xfrm>
            <a:off x="1763688" y="5157192"/>
            <a:ext cx="864096" cy="936104"/>
          </a:xfrm>
          <a:prstGeom prst="ellipse">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bg1"/>
              </a:solidFill>
              <a:effectLst/>
              <a:latin typeface="+mj-lt"/>
              <a:cs typeface="Arial" charset="0"/>
            </a:endParaRPr>
          </a:p>
        </p:txBody>
      </p:sp>
      <p:sp>
        <p:nvSpPr>
          <p:cNvPr id="13" name="Title 1"/>
          <p:cNvSpPr txBox="1">
            <a:spLocks/>
          </p:cNvSpPr>
          <p:nvPr/>
        </p:nvSpPr>
        <p:spPr>
          <a:xfrm>
            <a:off x="699119" y="3501008"/>
            <a:ext cx="344489" cy="410120"/>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algn="ctr"/>
            <a:r>
              <a:rPr lang="en-US" sz="3200" kern="0" dirty="0" smtClean="0">
                <a:solidFill>
                  <a:srgbClr val="FF0000"/>
                </a:solidFill>
                <a:cs typeface="Times New Roman" pitchFamily="18" charset="0"/>
              </a:rPr>
              <a:t>1</a:t>
            </a:r>
            <a:endParaRPr lang="en-US" sz="3200" kern="0" dirty="0">
              <a:solidFill>
                <a:srgbClr val="FF0000"/>
              </a:solidFill>
              <a:cs typeface="Times New Roman" pitchFamily="18" charset="0"/>
            </a:endParaRPr>
          </a:p>
        </p:txBody>
      </p:sp>
      <p:sp>
        <p:nvSpPr>
          <p:cNvPr id="14" name="Title 1"/>
          <p:cNvSpPr txBox="1">
            <a:spLocks/>
          </p:cNvSpPr>
          <p:nvPr/>
        </p:nvSpPr>
        <p:spPr>
          <a:xfrm>
            <a:off x="2023491" y="6021288"/>
            <a:ext cx="344489" cy="410120"/>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pPr algn="ctr"/>
            <a:r>
              <a:rPr lang="en-US" sz="3200" kern="0" dirty="0">
                <a:solidFill>
                  <a:srgbClr val="FF0000"/>
                </a:solidFill>
                <a:cs typeface="Times New Roman" pitchFamily="18" charset="0"/>
              </a:rPr>
              <a:t>2</a:t>
            </a:r>
          </a:p>
        </p:txBody>
      </p:sp>
      <p:sp>
        <p:nvSpPr>
          <p:cNvPr id="15" name="Title 1"/>
          <p:cNvSpPr txBox="1">
            <a:spLocks/>
          </p:cNvSpPr>
          <p:nvPr/>
        </p:nvSpPr>
        <p:spPr>
          <a:xfrm>
            <a:off x="4630149" y="4089656"/>
            <a:ext cx="4739282" cy="410120"/>
          </a:xfrm>
          <a:prstGeom prst="rect">
            <a:avLst/>
          </a:prstGeom>
        </p:spPr>
        <p:txBody>
          <a:bodyPr/>
          <a:lstStyle>
            <a:lvl1pPr algn="l" rtl="0" fontAlgn="base">
              <a:spcBef>
                <a:spcPct val="0"/>
              </a:spcBef>
              <a:spcAft>
                <a:spcPct val="0"/>
              </a:spcAft>
              <a:defRPr sz="2500">
                <a:solidFill>
                  <a:srgbClr val="EE3224"/>
                </a:solidFill>
                <a:latin typeface="+mj-lt"/>
                <a:ea typeface="+mj-ea"/>
                <a:cs typeface="+mj-cs"/>
              </a:defRPr>
            </a:lvl1pPr>
            <a:lvl2pPr algn="l" rtl="0" fontAlgn="base">
              <a:spcBef>
                <a:spcPct val="0"/>
              </a:spcBef>
              <a:spcAft>
                <a:spcPct val="0"/>
              </a:spcAft>
              <a:defRPr sz="2500">
                <a:solidFill>
                  <a:srgbClr val="EE3224"/>
                </a:solidFill>
                <a:latin typeface="Arial" charset="0"/>
                <a:cs typeface="Arial" charset="0"/>
              </a:defRPr>
            </a:lvl2pPr>
            <a:lvl3pPr algn="l" rtl="0" fontAlgn="base">
              <a:spcBef>
                <a:spcPct val="0"/>
              </a:spcBef>
              <a:spcAft>
                <a:spcPct val="0"/>
              </a:spcAft>
              <a:defRPr sz="2500">
                <a:solidFill>
                  <a:srgbClr val="EE3224"/>
                </a:solidFill>
                <a:latin typeface="Arial" charset="0"/>
                <a:cs typeface="Arial" charset="0"/>
              </a:defRPr>
            </a:lvl3pPr>
            <a:lvl4pPr algn="l" rtl="0" fontAlgn="base">
              <a:spcBef>
                <a:spcPct val="0"/>
              </a:spcBef>
              <a:spcAft>
                <a:spcPct val="0"/>
              </a:spcAft>
              <a:defRPr sz="2500">
                <a:solidFill>
                  <a:srgbClr val="EE3224"/>
                </a:solidFill>
                <a:latin typeface="Arial" charset="0"/>
                <a:cs typeface="Arial" charset="0"/>
              </a:defRPr>
            </a:lvl4pPr>
            <a:lvl5pPr algn="l" rtl="0" fontAlgn="base">
              <a:spcBef>
                <a:spcPct val="0"/>
              </a:spcBef>
              <a:spcAft>
                <a:spcPct val="0"/>
              </a:spcAft>
              <a:defRPr sz="2500">
                <a:solidFill>
                  <a:srgbClr val="EE3224"/>
                </a:solidFill>
                <a:latin typeface="Arial" charset="0"/>
                <a:cs typeface="Arial" charset="0"/>
              </a:defRPr>
            </a:lvl5pPr>
            <a:lvl6pPr marL="457200" algn="l" rtl="0" fontAlgn="base">
              <a:spcBef>
                <a:spcPct val="0"/>
              </a:spcBef>
              <a:spcAft>
                <a:spcPct val="0"/>
              </a:spcAft>
              <a:defRPr sz="2500">
                <a:solidFill>
                  <a:srgbClr val="EE3224"/>
                </a:solidFill>
                <a:latin typeface="Arial" charset="0"/>
                <a:cs typeface="Arial" charset="0"/>
              </a:defRPr>
            </a:lvl6pPr>
            <a:lvl7pPr marL="914400" algn="l" rtl="0" fontAlgn="base">
              <a:spcBef>
                <a:spcPct val="0"/>
              </a:spcBef>
              <a:spcAft>
                <a:spcPct val="0"/>
              </a:spcAft>
              <a:defRPr sz="2500">
                <a:solidFill>
                  <a:srgbClr val="EE3224"/>
                </a:solidFill>
                <a:latin typeface="Arial" charset="0"/>
                <a:cs typeface="Arial" charset="0"/>
              </a:defRPr>
            </a:lvl7pPr>
            <a:lvl8pPr marL="1371600" algn="l" rtl="0" fontAlgn="base">
              <a:spcBef>
                <a:spcPct val="0"/>
              </a:spcBef>
              <a:spcAft>
                <a:spcPct val="0"/>
              </a:spcAft>
              <a:defRPr sz="2500">
                <a:solidFill>
                  <a:srgbClr val="EE3224"/>
                </a:solidFill>
                <a:latin typeface="Arial" charset="0"/>
                <a:cs typeface="Arial" charset="0"/>
              </a:defRPr>
            </a:lvl8pPr>
            <a:lvl9pPr marL="1828800" algn="l" rtl="0" fontAlgn="base">
              <a:spcBef>
                <a:spcPct val="0"/>
              </a:spcBef>
              <a:spcAft>
                <a:spcPct val="0"/>
              </a:spcAft>
              <a:defRPr sz="2500">
                <a:solidFill>
                  <a:srgbClr val="EE3224"/>
                </a:solidFill>
                <a:latin typeface="Arial" charset="0"/>
                <a:cs typeface="Arial" charset="0"/>
              </a:defRPr>
            </a:lvl9pPr>
          </a:lstStyle>
          <a:p>
            <a:r>
              <a:rPr lang="en-US" sz="2000" kern="0" dirty="0">
                <a:solidFill>
                  <a:srgbClr val="FF0000"/>
                </a:solidFill>
                <a:cs typeface="Times New Roman" pitchFamily="18" charset="0"/>
              </a:rPr>
              <a:t>s</a:t>
            </a:r>
            <a:r>
              <a:rPr lang="en-US" sz="2000" kern="0" dirty="0" smtClean="0">
                <a:solidFill>
                  <a:srgbClr val="FF0000"/>
                </a:solidFill>
                <a:cs typeface="Times New Roman" pitchFamily="18" charset="0"/>
              </a:rPr>
              <a:t>pread around the whole cavity</a:t>
            </a:r>
            <a:endParaRPr lang="en-US" sz="2000" kern="0" dirty="0">
              <a:solidFill>
                <a:srgbClr val="FF0000"/>
              </a:solidFill>
              <a:cs typeface="Times New Roman" pitchFamily="18" charset="0"/>
            </a:endParaRPr>
          </a:p>
        </p:txBody>
      </p:sp>
      <p:sp>
        <p:nvSpPr>
          <p:cNvPr id="16" name="TextBox 15"/>
          <p:cNvSpPr txBox="1"/>
          <p:nvPr/>
        </p:nvSpPr>
        <p:spPr>
          <a:xfrm>
            <a:off x="1763688" y="3645024"/>
            <a:ext cx="4774064" cy="1333698"/>
          </a:xfrm>
          <a:prstGeom prst="rect">
            <a:avLst/>
          </a:prstGeom>
          <a:solidFill>
            <a:srgbClr val="FF0000"/>
          </a:solidFill>
        </p:spPr>
        <p:txBody>
          <a:bodyPr wrap="none" rtlCol="0">
            <a:spAutoFit/>
          </a:bodyPr>
          <a:lstStyle/>
          <a:p>
            <a:pPr>
              <a:spcBef>
                <a:spcPts val="500"/>
              </a:spcBef>
              <a:spcAft>
                <a:spcPts val="500"/>
              </a:spcAft>
            </a:pPr>
            <a:r>
              <a:rPr lang="en-US" sz="1600" dirty="0" smtClean="0">
                <a:solidFill>
                  <a:schemeClr val="tx1"/>
                </a:solidFill>
              </a:rPr>
              <a:t>Research gaps:</a:t>
            </a:r>
          </a:p>
          <a:p>
            <a:pPr marL="285750" indent="-285750">
              <a:spcBef>
                <a:spcPts val="500"/>
              </a:spcBef>
              <a:spcAft>
                <a:spcPts val="500"/>
              </a:spcAft>
              <a:buFont typeface="Arial" panose="020B0604020202020204" pitchFamily="34" charset="0"/>
              <a:buChar char="•"/>
            </a:pPr>
            <a:r>
              <a:rPr lang="en-US" sz="1600" dirty="0" smtClean="0">
                <a:solidFill>
                  <a:schemeClr val="tx1"/>
                </a:solidFill>
              </a:rPr>
              <a:t>Particles were </a:t>
            </a:r>
            <a:r>
              <a:rPr lang="en-US" sz="1600" b="1" i="1" dirty="0" smtClean="0">
                <a:solidFill>
                  <a:schemeClr val="tx1"/>
                </a:solidFill>
              </a:rPr>
              <a:t>uniformly</a:t>
            </a:r>
            <a:r>
              <a:rPr lang="en-US" sz="1600" dirty="0" smtClean="0">
                <a:solidFill>
                  <a:schemeClr val="tx1"/>
                </a:solidFill>
              </a:rPr>
              <a:t> released from nostrils</a:t>
            </a:r>
          </a:p>
          <a:p>
            <a:pPr marL="285750" indent="-285750">
              <a:spcBef>
                <a:spcPts val="500"/>
              </a:spcBef>
              <a:spcAft>
                <a:spcPts val="0"/>
              </a:spcAft>
              <a:buFont typeface="Arial" panose="020B0604020202020204" pitchFamily="34" charset="0"/>
              <a:buChar char="•"/>
            </a:pPr>
            <a:r>
              <a:rPr lang="en-US" sz="1600" dirty="0" smtClean="0">
                <a:solidFill>
                  <a:schemeClr val="tx1"/>
                </a:solidFill>
              </a:rPr>
              <a:t>Accurate deposition locations were not able </a:t>
            </a:r>
          </a:p>
          <a:p>
            <a:pPr>
              <a:spcBef>
                <a:spcPts val="0"/>
              </a:spcBef>
              <a:spcAft>
                <a:spcPts val="500"/>
              </a:spcAft>
            </a:pPr>
            <a:r>
              <a:rPr lang="en-US" sz="1600" dirty="0" smtClean="0">
                <a:solidFill>
                  <a:schemeClr val="tx1"/>
                </a:solidFill>
              </a:rPr>
              <a:t>     to </a:t>
            </a:r>
            <a:r>
              <a:rPr lang="en-US" sz="1600" b="1" i="1" dirty="0" smtClean="0">
                <a:solidFill>
                  <a:schemeClr val="tx1"/>
                </a:solidFill>
              </a:rPr>
              <a:t>visualized</a:t>
            </a:r>
            <a:r>
              <a:rPr lang="en-US" sz="1600" dirty="0" smtClean="0">
                <a:solidFill>
                  <a:schemeClr val="tx1"/>
                </a:solidFill>
              </a:rPr>
              <a:t> and </a:t>
            </a:r>
            <a:r>
              <a:rPr lang="en-US" sz="1600" b="1" i="1" dirty="0" err="1" smtClean="0">
                <a:solidFill>
                  <a:schemeClr val="tx1"/>
                </a:solidFill>
              </a:rPr>
              <a:t>analysed</a:t>
            </a:r>
            <a:endParaRPr lang="en-US" sz="1600" b="1" i="1" dirty="0" smtClean="0">
              <a:solidFill>
                <a:schemeClr val="tx1"/>
              </a:solidFill>
            </a:endParaRPr>
          </a:p>
        </p:txBody>
      </p:sp>
    </p:spTree>
    <p:extLst>
      <p:ext uri="{BB962C8B-B14F-4D97-AF65-F5344CB8AC3E}">
        <p14:creationId xmlns:p14="http://schemas.microsoft.com/office/powerpoint/2010/main" val="291441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RMIT Core Presentation 2">
  <a:themeElements>
    <a:clrScheme name="RMIT Core Presentation 2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fontScheme name="RMIT Core Presentation 2">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AU" sz="10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 latinLnBrk="0" hangingPunct="1">
          <a:lnSpc>
            <a:spcPct val="100000"/>
          </a:lnSpc>
          <a:spcBef>
            <a:spcPct val="0"/>
          </a:spcBef>
          <a:spcAft>
            <a:spcPct val="0"/>
          </a:spcAft>
          <a:buClrTx/>
          <a:buSzTx/>
          <a:buFontTx/>
          <a:buNone/>
          <a:tabLst/>
          <a:defRPr kumimoji="0" lang="en-AU" sz="10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RMIT Core Presentation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MIT Core Presentation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MIT Core Presentation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MIT Core Presentation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MIT Core Presentation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MIT Core Presentation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MIT Core Presentation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MIT Core Presentation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MIT Core Presentation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MIT Core Presentation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MIT Core Presentation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MIT Core Presentation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RMIT Core Presentation 2 13">
        <a:dk1>
          <a:srgbClr val="000000"/>
        </a:dk1>
        <a:lt1>
          <a:srgbClr val="FFFFFF"/>
        </a:lt1>
        <a:dk2>
          <a:srgbClr val="000000"/>
        </a:dk2>
        <a:lt2>
          <a:srgbClr val="808080"/>
        </a:lt2>
        <a:accent1>
          <a:srgbClr val="BEBDB0"/>
        </a:accent1>
        <a:accent2>
          <a:srgbClr val="EE3224"/>
        </a:accent2>
        <a:accent3>
          <a:srgbClr val="FFFFFF"/>
        </a:accent3>
        <a:accent4>
          <a:srgbClr val="000000"/>
        </a:accent4>
        <a:accent5>
          <a:srgbClr val="DBDBD4"/>
        </a:accent5>
        <a:accent6>
          <a:srgbClr val="D82C20"/>
        </a:accent6>
        <a:hlink>
          <a:srgbClr val="000000"/>
        </a:hlink>
        <a:folHlink>
          <a:srgbClr val="FFEE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2803</TotalTime>
  <Words>3212</Words>
  <Application>Microsoft Office PowerPoint</Application>
  <PresentationFormat>On-screen Show (4:3)</PresentationFormat>
  <Paragraphs>1190</Paragraphs>
  <Slides>52</Slides>
  <Notes>7</Notes>
  <HiddenSlides>0</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0" baseType="lpstr">
      <vt:lpstr>宋体</vt:lpstr>
      <vt:lpstr>Arial</vt:lpstr>
      <vt:lpstr>Calibri</vt:lpstr>
      <vt:lpstr>Cambria Math</vt:lpstr>
      <vt:lpstr>Times New Roman</vt:lpstr>
      <vt:lpstr>Wingdings</vt:lpstr>
      <vt:lpstr>RMIT Core Presentation 2</vt:lpstr>
      <vt:lpstr>Equation</vt:lpstr>
      <vt:lpstr>The Health Assessment of Inhaled Particles Deposition in the Nasal Cavity</vt:lpstr>
      <vt:lpstr>Outline</vt:lpstr>
      <vt:lpstr>Air pollution</vt:lpstr>
      <vt:lpstr>Global atmospheric pollution recirculation</vt:lpstr>
      <vt:lpstr>Human respiratory system  and health problems</vt:lpstr>
      <vt:lpstr>Airflow pattern in the nasal cavity</vt:lpstr>
      <vt:lpstr>Forces acting on a particle</vt:lpstr>
      <vt:lpstr>PowerPoint Presentation</vt:lpstr>
      <vt:lpstr>Particle deposition patterns overview</vt:lpstr>
      <vt:lpstr>PowerPoint Presentation</vt:lpstr>
      <vt:lpstr>Research gaps</vt:lpstr>
      <vt:lpstr>PowerPoint Presentation</vt:lpstr>
      <vt:lpstr>PowerPoint Presentation</vt:lpstr>
      <vt:lpstr>PowerPoint Presentation</vt:lpstr>
      <vt:lpstr>Models Reconstructed for Simulation</vt:lpstr>
      <vt:lpstr>Respiratory models sharing platform</vt:lpstr>
      <vt:lpstr>PowerPoint Presentation</vt:lpstr>
      <vt:lpstr>Surface-mapping examples</vt:lpstr>
      <vt:lpstr>PowerPoint Presentation</vt:lpstr>
      <vt:lpstr>Connect CFD with Surface-mapping</vt:lpstr>
      <vt:lpstr>Surface-mapping applications</vt:lpstr>
      <vt:lpstr>PowerPoint Presentation</vt:lpstr>
      <vt:lpstr>Airflow patterns and particle tracks at the outside air</vt:lpstr>
      <vt:lpstr>Comparisons of airflow contours along the nasal cavity</vt:lpstr>
      <vt:lpstr>The division of nasal cavity in 3D and 2D domain</vt:lpstr>
      <vt:lpstr>Comparisons of particle deposition in the nasal cavity</vt:lpstr>
      <vt:lpstr>Part 4: Comparative deposition study between human and rat</vt:lpstr>
      <vt:lpstr>Comparison of human and rat nasal cavities</vt:lpstr>
      <vt:lpstr>Comparisons of airflow patterns</vt:lpstr>
      <vt:lpstr>Regional division of human and rat nasal cavities</vt:lpstr>
      <vt:lpstr>PowerPoint Presentation</vt:lpstr>
      <vt:lpstr>Comparisons of micro-particle deposition patterns</vt:lpstr>
      <vt:lpstr>PowerPoint Presentation</vt:lpstr>
      <vt:lpstr>Comparisons of nano-particle deposition patterns</vt:lpstr>
      <vt:lpstr>Comparisons of nano-particle density contours</vt:lpstr>
      <vt:lpstr>PowerPoint Presentation</vt:lpstr>
      <vt:lpstr>Conclusion and future works</vt:lpstr>
      <vt:lpstr>PowerPoint Presentation</vt:lpstr>
      <vt:lpstr>Acknowledgment</vt:lpstr>
      <vt:lpstr>Publication</vt:lpstr>
      <vt:lpstr>Thanks for your attention!</vt:lpstr>
      <vt:lpstr>Indoor pollutants</vt:lpstr>
      <vt:lpstr>Medical Particles</vt:lpstr>
      <vt:lpstr>PowerPoint Presentation</vt:lpstr>
      <vt:lpstr>Particle path to airway</vt:lpstr>
      <vt:lpstr>Apply UV-Mapping method to Nasal Cavity</vt:lpstr>
      <vt:lpstr>PowerPoint Presentation</vt:lpstr>
      <vt:lpstr>PowerPoint Presentation</vt:lpstr>
      <vt:lpstr>PowerPoint Presentation</vt:lpstr>
      <vt:lpstr>PowerPoint Presentation</vt:lpstr>
      <vt:lpstr>PowerPoint Presentation</vt:lpstr>
      <vt:lpstr>Next research</vt:lpstr>
    </vt:vector>
  </TitlesOfParts>
  <Company>International Services, RMIT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MOMO</dc:creator>
  <cp:lastModifiedBy>Yidan Shang</cp:lastModifiedBy>
  <cp:revision>209</cp:revision>
  <dcterms:created xsi:type="dcterms:W3CDTF">2008-08-21T04:40:40Z</dcterms:created>
  <dcterms:modified xsi:type="dcterms:W3CDTF">2015-08-25T02:57:27Z</dcterms:modified>
</cp:coreProperties>
</file>